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4" r:id="rId2"/>
    <p:sldId id="256" r:id="rId3"/>
    <p:sldId id="257" r:id="rId4"/>
    <p:sldId id="262" r:id="rId5"/>
    <p:sldId id="263" r:id="rId6"/>
    <p:sldId id="264" r:id="rId7"/>
    <p:sldId id="265" r:id="rId8"/>
    <p:sldId id="266" r:id="rId9"/>
    <p:sldId id="267" r:id="rId10"/>
    <p:sldId id="268" r:id="rId11"/>
    <p:sldId id="269" r:id="rId12"/>
    <p:sldId id="270" r:id="rId13"/>
    <p:sldId id="271" r:id="rId14"/>
    <p:sldId id="272" r:id="rId15"/>
    <p:sldId id="273" r:id="rId16"/>
    <p:sldId id="258"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94660"/>
  </p:normalViewPr>
  <p:slideViewPr>
    <p:cSldViewPr snapToGrid="0" snapToObjects="1">
      <p:cViewPr varScale="1">
        <p:scale>
          <a:sx n="80" d="100"/>
          <a:sy n="80" d="100"/>
        </p:scale>
        <p:origin x="-1027"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65B52CCF-9273-473C-8B23-BB89C34BF03A}" type="datetimeFigureOut">
              <a:rPr lang="en-US"/>
              <a:pPr>
                <a:defRPr/>
              </a:pPr>
              <a:t>8/22/2016</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D92EF264-C3FC-4C5C-9AB4-69491F68EA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7A9D85A-2527-40B7-96EE-39F3A7505616}" type="datetimeFigureOut">
              <a:rPr lang="en-US"/>
              <a:pPr>
                <a:defRPr/>
              </a:pPr>
              <a:t>8/22/2016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C1415BFF-21DB-4098-9349-74C8205E51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EA8320D-199F-4FE0-89A1-18F1A2063E65}" type="datetimeFigureOut">
              <a:rPr lang="en-US"/>
              <a:pPr>
                <a:defRPr/>
              </a:pPr>
              <a:t>8/22/2016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5F1D287-E0A6-431A-81E6-76991433359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81400" y="6305550"/>
            <a:ext cx="2133600" cy="476250"/>
          </a:xfrm>
        </p:spPr>
        <p:txBody>
          <a:bodyPr/>
          <a:lstStyle>
            <a:lvl1pPr>
              <a:defRPr/>
            </a:lvl1pPr>
          </a:lstStyle>
          <a:p>
            <a:pPr>
              <a:defRPr/>
            </a:pPr>
            <a:fld id="{702F9EA1-7B52-4828-BA77-26C9107EF69C}" type="datetimeFigureOut">
              <a:rPr lang="en-US"/>
              <a:pPr>
                <a:defRPr/>
              </a:pPr>
              <a:t>8/22/2016</a:t>
            </a:fld>
            <a:endParaRPr lang="en-US"/>
          </a:p>
        </p:txBody>
      </p:sp>
      <p:sp>
        <p:nvSpPr>
          <p:cNvPr id="3" name="Footer Placeholder 2"/>
          <p:cNvSpPr>
            <a:spLocks noGrp="1"/>
          </p:cNvSpPr>
          <p:nvPr>
            <p:ph type="ftr" sz="quarter" idx="11"/>
          </p:nvPr>
        </p:nvSpPr>
        <p:spPr>
          <a:xfrm>
            <a:off x="5715000" y="6305550"/>
            <a:ext cx="2895600" cy="476250"/>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8613775" y="6305550"/>
            <a:ext cx="457200" cy="476250"/>
          </a:xfrm>
        </p:spPr>
        <p:txBody>
          <a:bodyPr/>
          <a:lstStyle>
            <a:lvl1pPr>
              <a:defRPr/>
            </a:lvl1pPr>
          </a:lstStyle>
          <a:p>
            <a:pPr>
              <a:defRPr/>
            </a:pPr>
            <a:fld id="{760E5578-708D-42A6-9D1D-E513828BF7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66BAC327-BDB6-4B94-A1DA-CA2BC1E92F65}" type="datetimeFigureOut">
              <a:rPr lang="en-US"/>
              <a:pPr>
                <a:defRPr/>
              </a:pPr>
              <a:t>8/22/2016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BC111F9-4F7A-4EA9-854F-0A1B5AFA8C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7AFDD427-FEDA-49A0-B665-A85E6E6ECDDD}" type="datetimeFigureOut">
              <a:rPr lang="en-US"/>
              <a:pPr>
                <a:defRPr/>
              </a:pPr>
              <a:t>8/22/2016</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61137B7D-967E-458D-9FFB-FBD5546099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A8DDA71A-5BF0-4A50-A054-62039653FBD7}" type="datetimeFigureOut">
              <a:rPr lang="en-US"/>
              <a:pPr>
                <a:defRPr/>
              </a:pPr>
              <a:t>8/22/2016</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A97997C-A6DB-4B31-A20B-F797CBC71A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CB78C06-9479-4474-8E4B-5EE095714A98}" type="datetimeFigureOut">
              <a:rPr lang="en-US"/>
              <a:pPr>
                <a:defRPr/>
              </a:pPr>
              <a:t>8/22/2016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A7FA739-E994-403D-8911-CB2D34B008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39C64621-9179-4313-BC11-06809C319AB2}" type="datetimeFigureOut">
              <a:rPr lang="en-US"/>
              <a:pPr>
                <a:defRPr/>
              </a:pPr>
              <a:t>8/22/2016</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759614A-36D9-49F1-AACD-88C7E2FD97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1DD1F889-FB61-4828-BC76-CEEC5DC6B1BD}" type="datetimeFigureOut">
              <a:rPr lang="en-US"/>
              <a:pPr>
                <a:defRPr/>
              </a:pPr>
              <a:t>8/22/2016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9C745A7C-F13C-42A0-9B90-1BE16DD60B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7BC8B17A-8724-47F9-91A9-CDD4EF03642C}" type="datetimeFigureOut">
              <a:rPr lang="en-US"/>
              <a:pPr>
                <a:defRPr/>
              </a:pPr>
              <a:t>8/22/2016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54D7084-80B7-4D34-8915-E5866B45C9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9A87634B-5850-4408-96C5-252B65266595}" type="datetimeFigureOut">
              <a:rPr lang="en-US"/>
              <a:pPr>
                <a:defRPr/>
              </a:pPr>
              <a:t>8/22/2016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CC372E5-F450-4BBE-B62F-7CE65159A2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lstStyle>
          <a:p>
            <a:pPr>
              <a:defRPr/>
            </a:pPr>
            <a:fld id="{4845E84D-7D41-4CC5-B904-320111EF134D}" type="datetimeFigureOut">
              <a:rPr lang="en-US"/>
              <a:pPr>
                <a:defRPr/>
              </a:pPr>
              <a:t>8/22/2016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lstStyle>
          <a:p>
            <a:pPr>
              <a:defRPr/>
            </a:pPr>
            <a:fld id="{D85F2DC7-C093-42C2-A677-AE5B28C88654}"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3" r:id="rId2"/>
    <p:sldLayoutId id="2147483686" r:id="rId3"/>
    <p:sldLayoutId id="2147483682" r:id="rId4"/>
    <p:sldLayoutId id="2147483687" r:id="rId5"/>
    <p:sldLayoutId id="2147483681" r:id="rId6"/>
    <p:sldLayoutId id="2147483688" r:id="rId7"/>
    <p:sldLayoutId id="2147483689" r:id="rId8"/>
    <p:sldLayoutId id="2147483690" r:id="rId9"/>
    <p:sldLayoutId id="2147483680" r:id="rId10"/>
    <p:sldLayoutId id="2147483679" r:id="rId11"/>
    <p:sldLayoutId id="2147483684" r:id="rId12"/>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Agenda- 1/20</a:t>
            </a:r>
            <a:endParaRPr lang="en-US" dirty="0"/>
          </a:p>
        </p:txBody>
      </p:sp>
      <p:sp>
        <p:nvSpPr>
          <p:cNvPr id="3" name="Content Placeholder 2"/>
          <p:cNvSpPr>
            <a:spLocks noGrp="1"/>
          </p:cNvSpPr>
          <p:nvPr>
            <p:ph idx="1"/>
          </p:nvPr>
        </p:nvSpPr>
        <p:spPr/>
        <p:txBody>
          <a:bodyPr/>
          <a:lstStyle/>
          <a:p>
            <a:pPr marL="596900" indent="-514350">
              <a:buAutoNum type="arabicPeriod"/>
            </a:pPr>
            <a:r>
              <a:rPr lang="en-US" dirty="0" smtClean="0"/>
              <a:t>Review FRQ</a:t>
            </a:r>
          </a:p>
          <a:p>
            <a:pPr marL="596900" indent="-514350">
              <a:buAutoNum type="arabicPeriod"/>
            </a:pPr>
            <a:r>
              <a:rPr lang="en-US" dirty="0" err="1" smtClean="0"/>
              <a:t>Kahoot</a:t>
            </a:r>
            <a:endParaRPr lang="en-US" dirty="0" smtClean="0"/>
          </a:p>
          <a:p>
            <a:pPr marL="596900" indent="-514350">
              <a:buAutoNum type="arabicPeriod"/>
            </a:pPr>
            <a:r>
              <a:rPr lang="en-US" dirty="0" smtClean="0"/>
              <a:t>Review for test</a:t>
            </a:r>
          </a:p>
          <a:p>
            <a:pPr marL="596900" indent="-514350">
              <a:buAutoNum type="arabicPeriod"/>
            </a:pPr>
            <a:r>
              <a:rPr lang="en-US" u="sng" dirty="0" smtClean="0"/>
              <a:t>HW</a:t>
            </a:r>
            <a:r>
              <a:rPr lang="en-US" smtClean="0"/>
              <a:t>:  Test and unit work</a:t>
            </a:r>
            <a:endParaRPr lang="en-US" u="sng"/>
          </a:p>
        </p:txBody>
      </p:sp>
    </p:spTree>
    <p:extLst>
      <p:ext uri="{BB962C8B-B14F-4D97-AF65-F5344CB8AC3E}">
        <p14:creationId xmlns:p14="http://schemas.microsoft.com/office/powerpoint/2010/main" val="1901825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How to Write an FRQ</a:t>
            </a:r>
          </a:p>
        </p:txBody>
      </p:sp>
      <p:sp>
        <p:nvSpPr>
          <p:cNvPr id="33795" name="Content Placeholder 2"/>
          <p:cNvSpPr>
            <a:spLocks noGrp="1"/>
          </p:cNvSpPr>
          <p:nvPr>
            <p:ph idx="4294967295"/>
          </p:nvPr>
        </p:nvSpPr>
        <p:spPr/>
        <p:txBody>
          <a:bodyPr/>
          <a:lstStyle/>
          <a:p>
            <a:pPr marL="692150" indent="-609600" eaLnBrk="1" hangingPunct="1">
              <a:buFont typeface="Wingdings 2" pitchFamily="18" charset="2"/>
              <a:buNone/>
            </a:pPr>
            <a:r>
              <a:rPr lang="en-US" smtClean="0"/>
              <a:t>4. Write your answer using the same format, labeling and numbering as the question.</a:t>
            </a:r>
          </a:p>
          <a:p>
            <a:pPr marL="692150" indent="-609600" eaLnBrk="1" hangingPunct="1">
              <a:buFont typeface="Wingdings 2" pitchFamily="18" charset="2"/>
              <a:buNone/>
            </a:pPr>
            <a:r>
              <a:rPr lang="en-US" smtClean="0"/>
              <a:t>5. Use COMPLETE SENTENCES. You will not be graded specifically on grammar and spelling, but the more imprecise, vague or confusing your answer is, the less points you will earn.</a:t>
            </a:r>
          </a:p>
          <a:p>
            <a:pPr marL="692150" indent="-609600" eaLnBrk="1" hangingPunct="1">
              <a:buFont typeface="Wingdings 2" pitchFamily="18" charset="2"/>
              <a:buNone/>
            </a:pPr>
            <a:r>
              <a:rPr lang="en-US" smtClean="0"/>
              <a:t>6. Repeat as much of the prompt as you can to start your answer.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431925" y="360363"/>
            <a:ext cx="7407275" cy="862012"/>
          </a:xfrm>
        </p:spPr>
        <p:txBody>
          <a:bodyPr vert="horz" wrap="square" lIns="91440" tIns="45720" rIns="91440" bIns="45720" numCol="1" anchor="b" anchorCtr="0" compatLnSpc="1">
            <a:prstTxWarp prst="textNoShape">
              <a:avLst/>
            </a:prstTxWarp>
          </a:bodyPr>
          <a:lstStyle/>
          <a:p>
            <a:pPr eaLnBrk="1" hangingPunct="1"/>
            <a:r>
              <a:rPr lang="en-US" sz="3900" smtClean="0">
                <a:effectLst>
                  <a:outerShdw blurRad="38100" dist="38100" dir="2700000" algn="tl">
                    <a:srgbClr val="C0C0C0"/>
                  </a:outerShdw>
                </a:effectLst>
              </a:rPr>
              <a:t>Sample FRQ – Format/ Wording</a:t>
            </a:r>
          </a:p>
        </p:txBody>
      </p:sp>
      <p:sp>
        <p:nvSpPr>
          <p:cNvPr id="34819" name="Subtitle 2"/>
          <p:cNvSpPr>
            <a:spLocks noGrp="1"/>
          </p:cNvSpPr>
          <p:nvPr>
            <p:ph type="subTitle" idx="4294967295"/>
          </p:nvPr>
        </p:nvSpPr>
        <p:spPr>
          <a:xfrm>
            <a:off x="1431925" y="1376363"/>
            <a:ext cx="7407275" cy="4679950"/>
          </a:xfrm>
        </p:spPr>
        <p:txBody>
          <a:bodyPr tIns="0"/>
          <a:lstStyle/>
          <a:p>
            <a:pPr marL="26988" indent="0" eaLnBrk="1" hangingPunct="1">
              <a:lnSpc>
                <a:spcPct val="80000"/>
              </a:lnSpc>
              <a:buFont typeface="Wingdings 2" pitchFamily="18" charset="2"/>
              <a:buNone/>
            </a:pPr>
            <a:r>
              <a:rPr lang="en-US" sz="2400" smtClean="0">
                <a:solidFill>
                  <a:srgbClr val="320E04"/>
                </a:solidFill>
              </a:rPr>
              <a:t>a) Identify </a:t>
            </a:r>
            <a:r>
              <a:rPr lang="en-US" sz="2400" u="sng" smtClean="0">
                <a:solidFill>
                  <a:srgbClr val="320E04"/>
                </a:solidFill>
              </a:rPr>
              <a:t>two</a:t>
            </a:r>
            <a:r>
              <a:rPr lang="en-US" sz="2400" smtClean="0">
                <a:solidFill>
                  <a:srgbClr val="320E04"/>
                </a:solidFill>
              </a:rPr>
              <a:t> forms of participation in the political process other than voting.</a:t>
            </a:r>
            <a:r>
              <a:rPr lang="en-US" smtClean="0">
                <a:solidFill>
                  <a:srgbClr val="320E04"/>
                </a:solidFill>
              </a:rPr>
              <a:t> </a:t>
            </a:r>
          </a:p>
          <a:p>
            <a:pPr marL="26988" indent="0" eaLnBrk="1" hangingPunct="1">
              <a:lnSpc>
                <a:spcPct val="80000"/>
              </a:lnSpc>
              <a:buFont typeface="Wingdings 2" pitchFamily="18" charset="2"/>
              <a:buNone/>
            </a:pPr>
            <a:r>
              <a:rPr lang="en-US" smtClean="0">
                <a:solidFill>
                  <a:schemeClr val="accent2"/>
                </a:solidFill>
              </a:rPr>
              <a:t>a) “Two forms of participation in the political process other than voting are…”</a:t>
            </a:r>
            <a:endParaRPr lang="en-US" smtClean="0">
              <a:solidFill>
                <a:srgbClr val="320E04"/>
              </a:solidFill>
            </a:endParaRPr>
          </a:p>
          <a:p>
            <a:pPr marL="26988" indent="0" eaLnBrk="1" hangingPunct="1">
              <a:lnSpc>
                <a:spcPct val="80000"/>
              </a:lnSpc>
              <a:buFont typeface="Wingdings 2" pitchFamily="18" charset="2"/>
              <a:buNone/>
            </a:pPr>
            <a:r>
              <a:rPr lang="en-US" sz="2400" smtClean="0">
                <a:solidFill>
                  <a:srgbClr val="320E04"/>
                </a:solidFill>
              </a:rPr>
              <a:t>b) Explain </a:t>
            </a:r>
            <a:r>
              <a:rPr lang="en-US" sz="2400" u="sng" smtClean="0">
                <a:solidFill>
                  <a:srgbClr val="320E04"/>
                </a:solidFill>
              </a:rPr>
              <a:t>one</a:t>
            </a:r>
            <a:r>
              <a:rPr lang="en-US" sz="2400" smtClean="0">
                <a:solidFill>
                  <a:srgbClr val="320E04"/>
                </a:solidFill>
              </a:rPr>
              <a:t> advantage of each form of participation you identified in (a).</a:t>
            </a:r>
            <a:r>
              <a:rPr lang="en-US" smtClean="0">
                <a:solidFill>
                  <a:srgbClr val="320E04"/>
                </a:solidFill>
              </a:rPr>
              <a:t> </a:t>
            </a:r>
            <a:endParaRPr lang="en-US" smtClean="0">
              <a:solidFill>
                <a:schemeClr val="accent2"/>
              </a:solidFill>
            </a:endParaRPr>
          </a:p>
          <a:p>
            <a:pPr marL="26988" indent="0" eaLnBrk="1" hangingPunct="1">
              <a:lnSpc>
                <a:spcPct val="80000"/>
              </a:lnSpc>
              <a:buFont typeface="Wingdings 2" pitchFamily="18" charset="2"/>
              <a:buNone/>
            </a:pPr>
            <a:r>
              <a:rPr lang="en-US" smtClean="0">
                <a:solidFill>
                  <a:schemeClr val="accent2"/>
                </a:solidFill>
              </a:rPr>
              <a:t>b) “One advantage of _______ as a form of political participation is______ </a:t>
            </a:r>
            <a:r>
              <a:rPr lang="en-US" i="1" smtClean="0">
                <a:solidFill>
                  <a:schemeClr val="accent2"/>
                </a:solidFill>
              </a:rPr>
              <a:t>because… . </a:t>
            </a:r>
            <a:r>
              <a:rPr lang="en-US" smtClean="0">
                <a:solidFill>
                  <a:schemeClr val="accent2"/>
                </a:solidFill>
              </a:rPr>
              <a:t>Another advantage…”</a:t>
            </a:r>
          </a:p>
          <a:p>
            <a:pPr marL="26988" indent="0" eaLnBrk="1" hangingPunct="1">
              <a:lnSpc>
                <a:spcPct val="80000"/>
              </a:lnSpc>
              <a:buFont typeface="Wingdings 2" pitchFamily="18" charset="2"/>
              <a:buNone/>
            </a:pPr>
            <a:r>
              <a:rPr lang="en-US" sz="2400" smtClean="0">
                <a:solidFill>
                  <a:srgbClr val="320E04"/>
                </a:solidFill>
              </a:rPr>
              <a:t>c)Discuss </a:t>
            </a:r>
            <a:r>
              <a:rPr lang="en-US" sz="2400" u="sng" smtClean="0">
                <a:solidFill>
                  <a:srgbClr val="320E04"/>
                </a:solidFill>
              </a:rPr>
              <a:t>two</a:t>
            </a:r>
            <a:r>
              <a:rPr lang="en-US" sz="2400" smtClean="0">
                <a:solidFill>
                  <a:srgbClr val="320E04"/>
                </a:solidFill>
              </a:rPr>
              <a:t> reasons people choose to vote over other forms of political participation.</a:t>
            </a:r>
            <a:r>
              <a:rPr lang="en-US" smtClean="0">
                <a:solidFill>
                  <a:srgbClr val="320E04"/>
                </a:solidFill>
              </a:rPr>
              <a:t> </a:t>
            </a:r>
          </a:p>
          <a:p>
            <a:pPr marL="26988" indent="0" eaLnBrk="1" hangingPunct="1">
              <a:lnSpc>
                <a:spcPct val="80000"/>
              </a:lnSpc>
              <a:buFont typeface="Wingdings 2" pitchFamily="18" charset="2"/>
              <a:buNone/>
            </a:pPr>
            <a:r>
              <a:rPr lang="en-US" smtClean="0">
                <a:solidFill>
                  <a:schemeClr val="accent2"/>
                </a:solidFill>
              </a:rPr>
              <a:t>c) “One reason people still choose to vote over other forms of political participation is </a:t>
            </a:r>
            <a:r>
              <a:rPr lang="en-US" i="1" smtClean="0">
                <a:solidFill>
                  <a:schemeClr val="accent2"/>
                </a:solidFill>
              </a:rPr>
              <a:t>because…”</a:t>
            </a:r>
            <a:endParaRPr lang="en-US" smtClean="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How to Write an FRQ</a:t>
            </a:r>
          </a:p>
        </p:txBody>
      </p:sp>
      <p:sp>
        <p:nvSpPr>
          <p:cNvPr id="35843" name="Content Placeholder 2"/>
          <p:cNvSpPr>
            <a:spLocks noGrp="1"/>
          </p:cNvSpPr>
          <p:nvPr>
            <p:ph idx="4294967295"/>
          </p:nvPr>
        </p:nvSpPr>
        <p:spPr/>
        <p:txBody>
          <a:bodyPr/>
          <a:lstStyle/>
          <a:p>
            <a:pPr marL="692150" indent="-609600" eaLnBrk="1" hangingPunct="1">
              <a:buFont typeface="Wingdings 2" pitchFamily="18" charset="2"/>
              <a:buNone/>
            </a:pPr>
            <a:r>
              <a:rPr lang="en-US" smtClean="0"/>
              <a:t>7. Close the loop/ complete the circle!</a:t>
            </a:r>
          </a:p>
          <a:p>
            <a:pPr marL="692150" indent="-609600" eaLnBrk="1" hangingPunct="1"/>
            <a:r>
              <a:rPr lang="en-US" smtClean="0"/>
              <a:t>This means that the reader does not have to make any inferences or draw any conclusions on his/her own. You connect all of the pieces in your discussion.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431925" y="360363"/>
            <a:ext cx="7407275" cy="862012"/>
          </a:xfrm>
        </p:spPr>
        <p:txBody>
          <a:bodyPr vert="horz" wrap="square" lIns="91440" tIns="45720" rIns="91440" bIns="45720" numCol="1" anchor="b" anchorCtr="0" compatLnSpc="1">
            <a:prstTxWarp prst="textNoShape">
              <a:avLst/>
            </a:prstTxWarp>
          </a:bodyPr>
          <a:lstStyle/>
          <a:p>
            <a:pPr eaLnBrk="1" hangingPunct="1"/>
            <a:r>
              <a:rPr lang="en-US" smtClean="0">
                <a:effectLst>
                  <a:outerShdw blurRad="38100" dist="38100" dir="2700000" algn="tl">
                    <a:srgbClr val="C0C0C0"/>
                  </a:outerShdw>
                </a:effectLst>
              </a:rPr>
              <a:t>Sample FRQ – close the loop!</a:t>
            </a:r>
          </a:p>
        </p:txBody>
      </p:sp>
      <p:sp>
        <p:nvSpPr>
          <p:cNvPr id="36867" name="Subtitle 2"/>
          <p:cNvSpPr>
            <a:spLocks noGrp="1"/>
          </p:cNvSpPr>
          <p:nvPr>
            <p:ph type="subTitle" idx="4294967295"/>
          </p:nvPr>
        </p:nvSpPr>
        <p:spPr>
          <a:xfrm>
            <a:off x="1431925" y="1376363"/>
            <a:ext cx="7407275" cy="4679950"/>
          </a:xfrm>
        </p:spPr>
        <p:txBody>
          <a:bodyPr tIns="0"/>
          <a:lstStyle/>
          <a:p>
            <a:pPr marL="636588" indent="-609600" eaLnBrk="1" hangingPunct="1">
              <a:lnSpc>
                <a:spcPct val="80000"/>
              </a:lnSpc>
              <a:buFont typeface="Wingdings 2" pitchFamily="18" charset="2"/>
              <a:buAutoNum type="alphaLcParenR"/>
            </a:pPr>
            <a:r>
              <a:rPr lang="en-US" dirty="0" smtClean="0"/>
              <a:t>Explain two reasons why students get to class late.</a:t>
            </a:r>
          </a:p>
          <a:p>
            <a:pPr marL="636588" indent="-609600" eaLnBrk="1" hangingPunct="1">
              <a:lnSpc>
                <a:spcPct val="80000"/>
              </a:lnSpc>
              <a:buFont typeface="Wingdings 2" pitchFamily="18" charset="2"/>
              <a:buNone/>
            </a:pPr>
            <a:r>
              <a:rPr lang="en-US" dirty="0" smtClean="0">
                <a:solidFill>
                  <a:schemeClr val="accent2"/>
                </a:solidFill>
              </a:rPr>
              <a:t>a)   One reason students get to class late is due to the parking lot. The parking lot gets very congested around 7:25 every morning, and frequently, cars are backed up in both directions on Titan Dr.</a:t>
            </a:r>
          </a:p>
          <a:p>
            <a:pPr marL="636588" indent="-609600" eaLnBrk="1" hangingPunct="1">
              <a:lnSpc>
                <a:spcPct val="80000"/>
              </a:lnSpc>
              <a:buFont typeface="Wingdings 2" pitchFamily="18" charset="2"/>
              <a:buNone/>
            </a:pPr>
            <a:endParaRPr lang="en-US" dirty="0" smtClean="0">
              <a:solidFill>
                <a:schemeClr val="accent2"/>
              </a:solidFill>
            </a:endParaRPr>
          </a:p>
          <a:p>
            <a:pPr marL="636588" indent="-609600" eaLnBrk="1" hangingPunct="1">
              <a:lnSpc>
                <a:spcPct val="80000"/>
              </a:lnSpc>
              <a:buFont typeface="Wingdings 2" pitchFamily="18" charset="2"/>
              <a:buNone/>
            </a:pPr>
            <a:r>
              <a:rPr lang="en-US" dirty="0" smtClean="0"/>
              <a:t>What is missing from this answer?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431925" y="360363"/>
            <a:ext cx="7407275" cy="862012"/>
          </a:xfrm>
        </p:spPr>
        <p:txBody>
          <a:bodyPr vert="horz" wrap="square" lIns="91440" tIns="45720" rIns="91440" bIns="45720" numCol="1" anchor="b" anchorCtr="0" compatLnSpc="1">
            <a:prstTxWarp prst="textNoShape">
              <a:avLst/>
            </a:prstTxWarp>
          </a:bodyPr>
          <a:lstStyle/>
          <a:p>
            <a:pPr eaLnBrk="1" hangingPunct="1"/>
            <a:r>
              <a:rPr lang="en-US" smtClean="0">
                <a:effectLst>
                  <a:outerShdw blurRad="38100" dist="38100" dir="2700000" algn="tl">
                    <a:srgbClr val="C0C0C0"/>
                  </a:outerShdw>
                </a:effectLst>
              </a:rPr>
              <a:t>Sample FRQ</a:t>
            </a:r>
          </a:p>
        </p:txBody>
      </p:sp>
      <p:sp>
        <p:nvSpPr>
          <p:cNvPr id="37891" name="Subtitle 2"/>
          <p:cNvSpPr>
            <a:spLocks noGrp="1"/>
          </p:cNvSpPr>
          <p:nvPr>
            <p:ph type="subTitle" idx="4294967295"/>
          </p:nvPr>
        </p:nvSpPr>
        <p:spPr>
          <a:xfrm>
            <a:off x="1431925" y="1222375"/>
            <a:ext cx="7407275" cy="4679950"/>
          </a:xfrm>
        </p:spPr>
        <p:txBody>
          <a:bodyPr tIns="0"/>
          <a:lstStyle/>
          <a:p>
            <a:pPr marL="636588" indent="-609600" eaLnBrk="1" hangingPunct="1">
              <a:lnSpc>
                <a:spcPct val="80000"/>
              </a:lnSpc>
              <a:buFont typeface="Wingdings 2" pitchFamily="18" charset="2"/>
              <a:buNone/>
            </a:pPr>
            <a:r>
              <a:rPr lang="en-US" dirty="0" smtClean="0"/>
              <a:t>Closing the loop!</a:t>
            </a:r>
          </a:p>
          <a:p>
            <a:pPr marL="636588" indent="-609600" eaLnBrk="1" hangingPunct="1">
              <a:lnSpc>
                <a:spcPct val="80000"/>
              </a:lnSpc>
            </a:pPr>
            <a:r>
              <a:rPr lang="en-US" dirty="0" smtClean="0"/>
              <a:t>Explain two reasons why students get to class late.</a:t>
            </a:r>
          </a:p>
          <a:p>
            <a:pPr marL="636588" indent="-609600" eaLnBrk="1" hangingPunct="1">
              <a:lnSpc>
                <a:spcPct val="80000"/>
              </a:lnSpc>
              <a:buFont typeface="Wingdings 2" pitchFamily="18" charset="2"/>
              <a:buNone/>
            </a:pPr>
            <a:r>
              <a:rPr lang="en-US" dirty="0" smtClean="0">
                <a:solidFill>
                  <a:schemeClr val="accent2"/>
                </a:solidFill>
              </a:rPr>
              <a:t>a)   One reason students get to class late is the parking lot. The parking lot gets very congested around 7:25 every morning, and frequently, cars are backed up in both directions on Titan Dr. </a:t>
            </a:r>
            <a:r>
              <a:rPr lang="en-US" i="1" dirty="0" smtClean="0">
                <a:solidFill>
                  <a:schemeClr val="accent2"/>
                </a:solidFill>
              </a:rPr>
              <a:t>Since it takes so long for each car to either park or enter the Antelope parking lot, there are some students who arrive late to class, even though they may have been close to campus when the bell rang.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431925" y="360363"/>
            <a:ext cx="7407275" cy="862012"/>
          </a:xfrm>
        </p:spPr>
        <p:txBody>
          <a:bodyPr vert="horz" wrap="square" lIns="91440" tIns="45720" rIns="91440" bIns="45720" numCol="1" anchor="b" anchorCtr="0" compatLnSpc="1">
            <a:prstTxWarp prst="textNoShape">
              <a:avLst/>
            </a:prstTxWarp>
            <a:normAutofit/>
          </a:bodyPr>
          <a:lstStyle/>
          <a:p>
            <a:pPr eaLnBrk="1" hangingPunct="1"/>
            <a:r>
              <a:rPr lang="en-US" sz="3600" dirty="0" smtClean="0">
                <a:effectLst>
                  <a:outerShdw blurRad="38100" dist="38100" dir="2700000" algn="tl">
                    <a:srgbClr val="C0C0C0"/>
                  </a:outerShdw>
                </a:effectLst>
              </a:rPr>
              <a:t>FRQ #1 – PARTNER PRACTICE</a:t>
            </a:r>
          </a:p>
        </p:txBody>
      </p:sp>
      <p:sp>
        <p:nvSpPr>
          <p:cNvPr id="38915" name="Subtitle 2"/>
          <p:cNvSpPr>
            <a:spLocks noGrp="1"/>
          </p:cNvSpPr>
          <p:nvPr>
            <p:ph type="subTitle" idx="4294967295"/>
          </p:nvPr>
        </p:nvSpPr>
        <p:spPr>
          <a:xfrm>
            <a:off x="1431925" y="1376363"/>
            <a:ext cx="7407275" cy="4679950"/>
          </a:xfrm>
        </p:spPr>
        <p:txBody>
          <a:bodyPr tIns="0"/>
          <a:lstStyle/>
          <a:p>
            <a:pPr marL="82550" indent="0">
              <a:buNone/>
            </a:pPr>
            <a:r>
              <a:rPr lang="en-US" sz="2000" dirty="0"/>
              <a:t>Voters have made the claim that the party platforms of the modern-day Republican and Democrat parties are all show and no substance.</a:t>
            </a:r>
          </a:p>
          <a:p>
            <a:pPr marL="82550" indent="0">
              <a:buNone/>
            </a:pPr>
            <a:r>
              <a:rPr lang="en-US" sz="2000" dirty="0"/>
              <a:t> </a:t>
            </a:r>
          </a:p>
          <a:p>
            <a:pPr marL="82550" lvl="0" indent="0">
              <a:buNone/>
            </a:pPr>
            <a:r>
              <a:rPr lang="en-US" sz="2000" dirty="0"/>
              <a:t>A) Identify three components of the Democratic party platform.</a:t>
            </a:r>
          </a:p>
          <a:p>
            <a:pPr marL="82550" indent="0">
              <a:buNone/>
            </a:pPr>
            <a:r>
              <a:rPr lang="en-US" sz="2000" dirty="0"/>
              <a:t> </a:t>
            </a:r>
          </a:p>
          <a:p>
            <a:pPr marL="82550" lvl="0" indent="0">
              <a:buNone/>
            </a:pPr>
            <a:r>
              <a:rPr lang="en-US" sz="2000" dirty="0"/>
              <a:t>B) Describe which demographic groups support those positions based on your response in A).</a:t>
            </a:r>
          </a:p>
          <a:p>
            <a:pPr marL="82550" indent="0">
              <a:buNone/>
            </a:pPr>
            <a:r>
              <a:rPr lang="en-US" sz="2000" dirty="0"/>
              <a:t> </a:t>
            </a:r>
          </a:p>
          <a:p>
            <a:pPr marL="82550" lvl="0" indent="0">
              <a:buNone/>
            </a:pPr>
            <a:r>
              <a:rPr lang="en-US" sz="2000" dirty="0"/>
              <a:t>C) Identify three components of the Republican party platform.</a:t>
            </a:r>
          </a:p>
          <a:p>
            <a:pPr marL="82550" indent="0">
              <a:buNone/>
            </a:pPr>
            <a:r>
              <a:rPr lang="en-US" sz="2000" dirty="0"/>
              <a:t> </a:t>
            </a:r>
          </a:p>
          <a:p>
            <a:pPr marL="82550" lvl="0" indent="0">
              <a:buNone/>
            </a:pPr>
            <a:r>
              <a:rPr lang="en-US" sz="2000" dirty="0"/>
              <a:t>D) Describe which demographic groups support those positions based on your response in C).  </a:t>
            </a:r>
          </a:p>
          <a:p>
            <a:pPr marL="26988" indent="0" eaLnBrk="1" hangingPunct="1">
              <a:lnSpc>
                <a:spcPct val="80000"/>
              </a:lnSpc>
              <a:buFont typeface="Wingdings 2" pitchFamily="18" charset="2"/>
              <a:buNone/>
            </a:pPr>
            <a:endParaRPr lang="en-US" dirty="0" smtClean="0">
              <a:solidFill>
                <a:srgbClr val="320E04"/>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smtClean="0">
                <a:effectLst>
                  <a:outerShdw blurRad="38100" dist="38100" dir="2700000" algn="tl">
                    <a:srgbClr val="C0C0C0"/>
                  </a:outerShdw>
                </a:effectLst>
              </a:rPr>
              <a:t>FRQ #2 </a:t>
            </a:r>
            <a:r>
              <a:rPr lang="en-US" dirty="0" smtClean="0">
                <a:effectLst>
                  <a:outerShdw blurRad="38100" dist="38100" dir="2700000" algn="tl">
                    <a:srgbClr val="C0C0C0"/>
                  </a:outerShdw>
                </a:effectLst>
              </a:rPr>
              <a:t>– HW practice!</a:t>
            </a:r>
          </a:p>
        </p:txBody>
      </p:sp>
      <p:sp>
        <p:nvSpPr>
          <p:cNvPr id="3" name="Content Placeholder 2"/>
          <p:cNvSpPr>
            <a:spLocks noGrp="1"/>
          </p:cNvSpPr>
          <p:nvPr>
            <p:ph idx="1"/>
          </p:nvPr>
        </p:nvSpPr>
        <p:spPr/>
        <p:txBody>
          <a:bodyPr>
            <a:normAutofit fontScale="92500" lnSpcReduction="20000"/>
          </a:bodyPr>
          <a:lstStyle/>
          <a:p>
            <a:pPr marL="82296" indent="0" eaLnBrk="1" fontAlgn="auto" hangingPunct="1">
              <a:spcAft>
                <a:spcPts val="0"/>
              </a:spcAft>
              <a:buNone/>
              <a:defRPr/>
            </a:pPr>
            <a:r>
              <a:rPr lang="en-US" dirty="0" smtClean="0"/>
              <a:t>Democracy is a key feature in the United States political system.  Democracy is instilled and maintained through a set of values referred to as political culture.  Many scholars believe that in spite of this shared culture, the United States is experiencing a culture war.  </a:t>
            </a:r>
          </a:p>
          <a:p>
            <a:pPr marL="596646" indent="-514350" eaLnBrk="1" fontAlgn="auto" hangingPunct="1">
              <a:spcAft>
                <a:spcPts val="0"/>
              </a:spcAft>
              <a:buAutoNum type="alphaUcParenR"/>
              <a:defRPr/>
            </a:pPr>
            <a:r>
              <a:rPr lang="en-US" dirty="0" smtClean="0"/>
              <a:t>Describe three aspects of the American political culture.</a:t>
            </a:r>
          </a:p>
          <a:p>
            <a:pPr marL="596646" indent="-514350" eaLnBrk="1" fontAlgn="auto" hangingPunct="1">
              <a:spcAft>
                <a:spcPts val="0"/>
              </a:spcAft>
              <a:buAutoNum type="alphaUcParenR"/>
              <a:defRPr/>
            </a:pPr>
            <a:r>
              <a:rPr lang="en-US" dirty="0" smtClean="0"/>
              <a:t>Define “culture war.”</a:t>
            </a:r>
          </a:p>
          <a:p>
            <a:pPr marL="596646" indent="-514350" eaLnBrk="1" fontAlgn="auto" hangingPunct="1">
              <a:spcAft>
                <a:spcPts val="0"/>
              </a:spcAft>
              <a:buAutoNum type="alphaUcParenR"/>
              <a:defRPr/>
            </a:pPr>
            <a:r>
              <a:rPr lang="en-US" dirty="0" smtClean="0"/>
              <a:t>Identify one issue that is part of this culture war, and divisive to the American people.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862012"/>
          </a:xfrm>
        </p:spPr>
        <p:txBody>
          <a:bodyPr vert="horz" wrap="square" lIns="91440" tIns="45720" rIns="91440" bIns="45720" numCol="1" anchorCtr="0" compatLnSpc="1">
            <a:prstTxWarp prst="textNoShape">
              <a:avLst/>
            </a:prstTxWarp>
          </a:bodyPr>
          <a:lstStyle/>
          <a:p>
            <a:pPr eaLnBrk="1" hangingPunct="1"/>
            <a:r>
              <a:rPr lang="en-US" dirty="0" smtClean="0">
                <a:effectLst>
                  <a:outerShdw blurRad="38100" dist="38100" dir="2700000" algn="tl">
                    <a:srgbClr val="C0C0C0"/>
                  </a:outerShdw>
                </a:effectLst>
              </a:rPr>
              <a:t>Quiz</a:t>
            </a:r>
          </a:p>
        </p:txBody>
      </p:sp>
      <p:sp>
        <p:nvSpPr>
          <p:cNvPr id="14338" name="Subtitle 2"/>
          <p:cNvSpPr>
            <a:spLocks noGrp="1"/>
          </p:cNvSpPr>
          <p:nvPr>
            <p:ph type="subTitle" idx="1"/>
          </p:nvPr>
        </p:nvSpPr>
        <p:spPr>
          <a:xfrm>
            <a:off x="1431925" y="1376363"/>
            <a:ext cx="7407275" cy="4679950"/>
          </a:xfrm>
        </p:spPr>
        <p:txBody>
          <a:bodyPr/>
          <a:lstStyle/>
          <a:p>
            <a:r>
              <a:rPr lang="en-US" sz="2000" dirty="0"/>
              <a:t>Voters have made the claim that the party platforms of the modern-day Republican and Democrat parties are all show and no substance.</a:t>
            </a:r>
          </a:p>
          <a:p>
            <a:r>
              <a:rPr lang="en-US" sz="2000" dirty="0"/>
              <a:t> </a:t>
            </a:r>
          </a:p>
          <a:p>
            <a:pPr lvl="0"/>
            <a:r>
              <a:rPr lang="en-US" sz="2000" dirty="0" smtClean="0"/>
              <a:t>A) Identify </a:t>
            </a:r>
            <a:r>
              <a:rPr lang="en-US" sz="2000" dirty="0"/>
              <a:t>three components of the Democratic party platform.</a:t>
            </a:r>
          </a:p>
          <a:p>
            <a:r>
              <a:rPr lang="en-US" sz="2000" dirty="0"/>
              <a:t> </a:t>
            </a:r>
          </a:p>
          <a:p>
            <a:pPr lvl="0"/>
            <a:r>
              <a:rPr lang="en-US" sz="2000" dirty="0" smtClean="0"/>
              <a:t>B) Describe </a:t>
            </a:r>
            <a:r>
              <a:rPr lang="en-US" sz="2000" dirty="0"/>
              <a:t>which demographic groups support those positions based on your response in A).</a:t>
            </a:r>
          </a:p>
          <a:p>
            <a:r>
              <a:rPr lang="en-US" sz="2000" dirty="0"/>
              <a:t> </a:t>
            </a:r>
          </a:p>
          <a:p>
            <a:pPr lvl="0"/>
            <a:r>
              <a:rPr lang="en-US" sz="2000" dirty="0" smtClean="0"/>
              <a:t>C) Identify </a:t>
            </a:r>
            <a:r>
              <a:rPr lang="en-US" sz="2000" dirty="0"/>
              <a:t>three components of the Republican party platform.</a:t>
            </a:r>
          </a:p>
          <a:p>
            <a:r>
              <a:rPr lang="en-US" sz="2000" dirty="0"/>
              <a:t> </a:t>
            </a:r>
          </a:p>
          <a:p>
            <a:pPr lvl="0"/>
            <a:r>
              <a:rPr lang="en-US" sz="2000" dirty="0" smtClean="0"/>
              <a:t>D) Describe </a:t>
            </a:r>
            <a:r>
              <a:rPr lang="en-US" sz="2000" dirty="0"/>
              <a:t>which demographic groups support those positions based on your response in C).  </a:t>
            </a:r>
          </a:p>
          <a:p>
            <a:pPr marL="26988" eaLnBrk="1" hangingPunct="1">
              <a:lnSpc>
                <a:spcPct val="80000"/>
              </a:lnSpc>
            </a:pPr>
            <a:endParaRPr lang="en-US" sz="3200" dirty="0" smtClean="0">
              <a:solidFill>
                <a:srgbClr val="320E0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How to Write an FRQ</a:t>
            </a:r>
          </a:p>
        </p:txBody>
      </p:sp>
      <p:sp>
        <p:nvSpPr>
          <p:cNvPr id="13314" name="Content Placeholder 2"/>
          <p:cNvSpPr>
            <a:spLocks noGrp="1"/>
          </p:cNvSpPr>
          <p:nvPr>
            <p:ph idx="1"/>
          </p:nvPr>
        </p:nvSpPr>
        <p:spPr/>
        <p:txBody>
          <a:bodyPr/>
          <a:lstStyle/>
          <a:p>
            <a:pPr marL="692150" indent="-609600" eaLnBrk="1" hangingPunct="1">
              <a:buFont typeface="Wingdings 2" pitchFamily="18" charset="2"/>
              <a:buAutoNum type="arabicPeriod"/>
            </a:pPr>
            <a:r>
              <a:rPr lang="en-US" smtClean="0"/>
              <a:t>Read the first sentence of the question to determine what the TOPIC is.</a:t>
            </a:r>
          </a:p>
          <a:p>
            <a:pPr marL="990600" lvl="1" indent="-533400" eaLnBrk="1" hangingPunct="1">
              <a:buFont typeface="Wingdings 2" pitchFamily="18" charset="2"/>
              <a:buAutoNum type="arabicPeriod"/>
            </a:pPr>
            <a:r>
              <a:rPr lang="en-US" smtClean="0"/>
              <a:t>Keep in mind that the THESIS, or argument, is often given to you in this part of the prompt as well. You do not have to create one on your own </a:t>
            </a:r>
            <a:r>
              <a:rPr lang="en-US" smtClean="0">
                <a:sym typeface="Wingdings" pitchFamily="2" charset="2"/>
              </a:rPr>
              <a:t></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431925" y="360363"/>
            <a:ext cx="7407275" cy="862012"/>
          </a:xfrm>
        </p:spPr>
        <p:txBody>
          <a:bodyPr vert="horz" wrap="square" lIns="91440" tIns="45720" rIns="91440" bIns="45720" numCol="1" anchor="b" anchorCtr="0" compatLnSpc="1">
            <a:prstTxWarp prst="textNoShape">
              <a:avLst/>
            </a:prstTxWarp>
          </a:bodyPr>
          <a:lstStyle/>
          <a:p>
            <a:pPr eaLnBrk="1" hangingPunct="1"/>
            <a:r>
              <a:rPr lang="en-US" smtClean="0">
                <a:effectLst>
                  <a:outerShdw blurRad="38100" dist="38100" dir="2700000" algn="tl">
                    <a:srgbClr val="C0C0C0"/>
                  </a:outerShdw>
                </a:effectLst>
              </a:rPr>
              <a:t>Sample FRQ – Topic/ Thesis</a:t>
            </a:r>
          </a:p>
        </p:txBody>
      </p:sp>
      <p:sp>
        <p:nvSpPr>
          <p:cNvPr id="26627" name="Subtitle 2"/>
          <p:cNvSpPr>
            <a:spLocks noGrp="1"/>
          </p:cNvSpPr>
          <p:nvPr>
            <p:ph type="subTitle" idx="4294967295"/>
          </p:nvPr>
        </p:nvSpPr>
        <p:spPr>
          <a:xfrm>
            <a:off x="1431925" y="1376363"/>
            <a:ext cx="7407275" cy="4679950"/>
          </a:xfrm>
        </p:spPr>
        <p:txBody>
          <a:bodyPr tIns="0"/>
          <a:lstStyle/>
          <a:p>
            <a:pPr marL="26988" indent="0" eaLnBrk="1" hangingPunct="1">
              <a:lnSpc>
                <a:spcPct val="80000"/>
              </a:lnSpc>
              <a:buFont typeface="Wingdings 2" pitchFamily="18" charset="2"/>
              <a:buNone/>
            </a:pPr>
            <a:r>
              <a:rPr lang="en-US" dirty="0" smtClean="0">
                <a:solidFill>
                  <a:srgbClr val="320E04"/>
                </a:solidFill>
              </a:rPr>
              <a:t>The most common form of political participation is </a:t>
            </a:r>
            <a:r>
              <a:rPr lang="en-US" dirty="0" smtClean="0"/>
              <a:t>voting</a:t>
            </a:r>
            <a:r>
              <a:rPr lang="en-US" dirty="0" smtClean="0">
                <a:solidFill>
                  <a:srgbClr val="320E04"/>
                </a:solidFill>
              </a:rPr>
              <a:t>. However, citizens often choose to participate in the political process in ways other than voting.</a:t>
            </a:r>
          </a:p>
          <a:p>
            <a:pPr marL="26988" indent="0" eaLnBrk="1" hangingPunct="1">
              <a:lnSpc>
                <a:spcPct val="80000"/>
              </a:lnSpc>
              <a:buFont typeface="Wingdings 2" pitchFamily="18" charset="2"/>
              <a:buNone/>
            </a:pPr>
            <a:endParaRPr lang="en-US" dirty="0" smtClean="0">
              <a:solidFill>
                <a:srgbClr val="320E04"/>
              </a:solidFill>
            </a:endParaRPr>
          </a:p>
          <a:p>
            <a:pPr marL="26988" indent="0" eaLnBrk="1" hangingPunct="1">
              <a:lnSpc>
                <a:spcPct val="80000"/>
              </a:lnSpc>
              <a:buFont typeface="Wingdings 2" pitchFamily="18" charset="2"/>
              <a:buNone/>
            </a:pPr>
            <a:r>
              <a:rPr lang="en-US" dirty="0" smtClean="0">
                <a:solidFill>
                  <a:srgbClr val="320E04"/>
                </a:solidFill>
              </a:rPr>
              <a:t>What is the topic?</a:t>
            </a:r>
          </a:p>
          <a:p>
            <a:pPr marL="26988" indent="0" eaLnBrk="1" hangingPunct="1">
              <a:lnSpc>
                <a:spcPct val="80000"/>
              </a:lnSpc>
              <a:buFont typeface="Wingdings 2" pitchFamily="18" charset="2"/>
              <a:buNone/>
            </a:pPr>
            <a:r>
              <a:rPr lang="en-US" dirty="0" smtClean="0">
                <a:solidFill>
                  <a:srgbClr val="320E04"/>
                </a:solidFill>
              </a:rPr>
              <a:t>What is the thesis?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How to Write an FRQ</a:t>
            </a:r>
          </a:p>
        </p:txBody>
      </p:sp>
      <p:sp>
        <p:nvSpPr>
          <p:cNvPr id="27651" name="Content Placeholder 2"/>
          <p:cNvSpPr>
            <a:spLocks noGrp="1"/>
          </p:cNvSpPr>
          <p:nvPr>
            <p:ph idx="4294967295"/>
          </p:nvPr>
        </p:nvSpPr>
        <p:spPr/>
        <p:txBody>
          <a:bodyPr/>
          <a:lstStyle/>
          <a:p>
            <a:pPr marL="692150" indent="-609600" eaLnBrk="1" hangingPunct="1">
              <a:buFont typeface="Wingdings 2" pitchFamily="18" charset="2"/>
              <a:buNone/>
            </a:pPr>
            <a:r>
              <a:rPr lang="en-US" smtClean="0"/>
              <a:t>2. Underline the verbs in each of the lettered prompts that tell you what to do.  </a:t>
            </a:r>
          </a:p>
          <a:p>
            <a:pPr marL="692150" indent="-609600" eaLnBrk="1" hangingPunct="1"/>
            <a:r>
              <a:rPr lang="en-US" smtClean="0"/>
              <a:t>Identify, List, Give = just name the items…the reader should be able to underline individual words/ phrases that are the answer. </a:t>
            </a:r>
          </a:p>
          <a:p>
            <a:pPr marL="990600" lvl="1" indent="-533400" eaLnBrk="1" hangingPunct="1"/>
            <a:r>
              <a:rPr lang="en-US" smtClean="0"/>
              <a:t>This is usually accomplished in 1-2 sentences.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How to Write an FRQ</a:t>
            </a:r>
          </a:p>
        </p:txBody>
      </p:sp>
      <p:sp>
        <p:nvSpPr>
          <p:cNvPr id="28675" name="Content Placeholder 2"/>
          <p:cNvSpPr>
            <a:spLocks noGrp="1"/>
          </p:cNvSpPr>
          <p:nvPr>
            <p:ph idx="4294967295"/>
          </p:nvPr>
        </p:nvSpPr>
        <p:spPr/>
        <p:txBody>
          <a:bodyPr/>
          <a:lstStyle/>
          <a:p>
            <a:pPr marL="692150" indent="-609600" eaLnBrk="1" hangingPunct="1"/>
            <a:r>
              <a:rPr lang="en-US" sz="2800" smtClean="0"/>
              <a:t>Define = literally, define the term. Use precise, exact language wherever possible.</a:t>
            </a:r>
          </a:p>
          <a:p>
            <a:pPr marL="990600" lvl="1" indent="-533400" eaLnBrk="1" hangingPunct="1"/>
            <a:r>
              <a:rPr lang="en-US" sz="2400" smtClean="0"/>
              <a:t>This is usually accomplished in 1 sentence.</a:t>
            </a:r>
          </a:p>
          <a:p>
            <a:pPr marL="692150" indent="-609600" eaLnBrk="1" hangingPunct="1"/>
            <a:r>
              <a:rPr lang="en-US" sz="2800" smtClean="0"/>
              <a:t>Explain, describe, discuss = give details and support to the answer. Use the word “because” somewhere in the answer, if possible. Use examples, if you are sure of them, to help make your point. Be thorough and complete here!</a:t>
            </a:r>
          </a:p>
          <a:p>
            <a:pPr marL="990600" lvl="1" indent="-533400" eaLnBrk="1" hangingPunct="1"/>
            <a:r>
              <a:rPr lang="en-US" sz="2400" smtClean="0"/>
              <a:t>This usually requires a short paragraph at least, or several sentences.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431925" y="360363"/>
            <a:ext cx="7407275" cy="862012"/>
          </a:xfrm>
        </p:spPr>
        <p:txBody>
          <a:bodyPr vert="horz" wrap="square" lIns="91440" tIns="45720" rIns="91440" bIns="45720" numCol="1" anchor="b" anchorCtr="0" compatLnSpc="1">
            <a:prstTxWarp prst="textNoShape">
              <a:avLst/>
            </a:prstTxWarp>
          </a:bodyPr>
          <a:lstStyle/>
          <a:p>
            <a:pPr eaLnBrk="1" hangingPunct="1"/>
            <a:r>
              <a:rPr lang="en-US" smtClean="0">
                <a:effectLst>
                  <a:outerShdw blurRad="38100" dist="38100" dir="2700000" algn="tl">
                    <a:srgbClr val="C0C0C0"/>
                  </a:outerShdw>
                </a:effectLst>
              </a:rPr>
              <a:t>Sample FRQ - Verbs</a:t>
            </a:r>
          </a:p>
        </p:txBody>
      </p:sp>
      <p:sp>
        <p:nvSpPr>
          <p:cNvPr id="29699" name="Subtitle 2"/>
          <p:cNvSpPr>
            <a:spLocks noGrp="1"/>
          </p:cNvSpPr>
          <p:nvPr>
            <p:ph type="subTitle" idx="4294967295"/>
          </p:nvPr>
        </p:nvSpPr>
        <p:spPr>
          <a:xfrm>
            <a:off x="1431925" y="1376363"/>
            <a:ext cx="7407275" cy="4679950"/>
          </a:xfrm>
        </p:spPr>
        <p:txBody>
          <a:bodyPr tIns="0"/>
          <a:lstStyle/>
          <a:p>
            <a:pPr marL="26988" indent="0" eaLnBrk="1" hangingPunct="1">
              <a:lnSpc>
                <a:spcPct val="80000"/>
              </a:lnSpc>
              <a:buFont typeface="Wingdings 2" pitchFamily="18" charset="2"/>
              <a:buAutoNum type="alphaLcParenR"/>
            </a:pPr>
            <a:r>
              <a:rPr lang="en-US" smtClean="0">
                <a:solidFill>
                  <a:schemeClr val="accent2"/>
                </a:solidFill>
              </a:rPr>
              <a:t>Identify</a:t>
            </a:r>
            <a:r>
              <a:rPr lang="en-US" smtClean="0">
                <a:solidFill>
                  <a:srgbClr val="320E04"/>
                </a:solidFill>
              </a:rPr>
              <a:t> </a:t>
            </a:r>
            <a:r>
              <a:rPr lang="en-US" u="sng" smtClean="0">
                <a:solidFill>
                  <a:srgbClr val="320E04"/>
                </a:solidFill>
              </a:rPr>
              <a:t>two</a:t>
            </a:r>
            <a:r>
              <a:rPr lang="en-US" smtClean="0">
                <a:solidFill>
                  <a:srgbClr val="320E04"/>
                </a:solidFill>
              </a:rPr>
              <a:t> forms of participation in the political process other than voting.</a:t>
            </a:r>
          </a:p>
          <a:p>
            <a:pPr marL="26988" indent="0" eaLnBrk="1" hangingPunct="1">
              <a:lnSpc>
                <a:spcPct val="80000"/>
              </a:lnSpc>
              <a:buFont typeface="Wingdings 2" pitchFamily="18" charset="2"/>
              <a:buAutoNum type="alphaLcParenR"/>
            </a:pPr>
            <a:r>
              <a:rPr lang="en-US" smtClean="0">
                <a:solidFill>
                  <a:schemeClr val="accent2"/>
                </a:solidFill>
              </a:rPr>
              <a:t>Explain</a:t>
            </a:r>
            <a:r>
              <a:rPr lang="en-US" smtClean="0">
                <a:solidFill>
                  <a:srgbClr val="320E04"/>
                </a:solidFill>
              </a:rPr>
              <a:t> </a:t>
            </a:r>
            <a:r>
              <a:rPr lang="en-US" u="sng" smtClean="0">
                <a:solidFill>
                  <a:srgbClr val="320E04"/>
                </a:solidFill>
              </a:rPr>
              <a:t>one</a:t>
            </a:r>
            <a:r>
              <a:rPr lang="en-US" smtClean="0">
                <a:solidFill>
                  <a:srgbClr val="320E04"/>
                </a:solidFill>
              </a:rPr>
              <a:t> advantage of each form of participation you identified in (a).</a:t>
            </a:r>
          </a:p>
          <a:p>
            <a:pPr marL="26988" indent="0" eaLnBrk="1" hangingPunct="1">
              <a:lnSpc>
                <a:spcPct val="80000"/>
              </a:lnSpc>
              <a:buFont typeface="Wingdings 2" pitchFamily="18" charset="2"/>
              <a:buAutoNum type="alphaLcParenR"/>
            </a:pPr>
            <a:r>
              <a:rPr lang="en-US" smtClean="0">
                <a:solidFill>
                  <a:schemeClr val="accent2"/>
                </a:solidFill>
              </a:rPr>
              <a:t>Discuss</a:t>
            </a:r>
            <a:r>
              <a:rPr lang="en-US" smtClean="0">
                <a:solidFill>
                  <a:srgbClr val="320E04"/>
                </a:solidFill>
              </a:rPr>
              <a:t> </a:t>
            </a:r>
            <a:r>
              <a:rPr lang="en-US" u="sng" smtClean="0">
                <a:solidFill>
                  <a:srgbClr val="320E04"/>
                </a:solidFill>
              </a:rPr>
              <a:t>two</a:t>
            </a:r>
            <a:r>
              <a:rPr lang="en-US" smtClean="0">
                <a:solidFill>
                  <a:srgbClr val="320E04"/>
                </a:solidFill>
              </a:rPr>
              <a:t> reasons people choose to vote over other forms of political participation.</a:t>
            </a:r>
          </a:p>
          <a:p>
            <a:pPr marL="26988" indent="0" eaLnBrk="1" hangingPunct="1">
              <a:lnSpc>
                <a:spcPct val="80000"/>
              </a:lnSpc>
              <a:buFont typeface="Wingdings 2" pitchFamily="18" charset="2"/>
              <a:buNone/>
            </a:pPr>
            <a:endParaRPr lang="en-US" smtClean="0">
              <a:solidFill>
                <a:srgbClr val="320E04"/>
              </a:solidFill>
            </a:endParaRPr>
          </a:p>
          <a:p>
            <a:pPr marL="26988" indent="0" eaLnBrk="1" hangingPunct="1">
              <a:lnSpc>
                <a:spcPct val="80000"/>
              </a:lnSpc>
              <a:buFont typeface="Wingdings 2" pitchFamily="18" charset="2"/>
              <a:buNone/>
            </a:pPr>
            <a:r>
              <a:rPr lang="en-US" smtClean="0">
                <a:solidFill>
                  <a:srgbClr val="320E04"/>
                </a:solidFill>
              </a:rPr>
              <a:t>Based on these verbs, do you know what is expected in each part of the response now?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vert="horz" wrap="square" lIns="91440" tIns="45720" rIns="91440" bIns="45720" numCol="1" anchorCtr="0" compatLnSpc="1">
            <a:prstTxWarp prst="textNoShape">
              <a:avLst/>
            </a:prstTxWarp>
          </a:bodyPr>
          <a:lstStyle/>
          <a:p>
            <a:pPr eaLnBrk="1" hangingPunct="1"/>
            <a:r>
              <a:rPr lang="en-US" smtClean="0">
                <a:effectLst>
                  <a:outerShdw blurRad="38100" dist="38100" dir="2700000" algn="tl">
                    <a:srgbClr val="C0C0C0"/>
                  </a:outerShdw>
                </a:effectLst>
              </a:rPr>
              <a:t>How to Write an FRQ</a:t>
            </a:r>
          </a:p>
        </p:txBody>
      </p:sp>
      <p:sp>
        <p:nvSpPr>
          <p:cNvPr id="30723" name="Content Placeholder 2"/>
          <p:cNvSpPr>
            <a:spLocks noGrp="1"/>
          </p:cNvSpPr>
          <p:nvPr>
            <p:ph idx="4294967295"/>
          </p:nvPr>
        </p:nvSpPr>
        <p:spPr/>
        <p:txBody>
          <a:bodyPr/>
          <a:lstStyle/>
          <a:p>
            <a:pPr marL="692150" indent="-609600" eaLnBrk="1" hangingPunct="1">
              <a:buFont typeface="Wingdings 2" pitchFamily="18" charset="2"/>
              <a:buNone/>
            </a:pPr>
            <a:r>
              <a:rPr lang="en-US" smtClean="0"/>
              <a:t>3. Determine how many points each part of the question is worth.</a:t>
            </a:r>
          </a:p>
          <a:p>
            <a:pPr marL="692150" indent="-609600" eaLnBrk="1" hangingPunct="1"/>
            <a:r>
              <a:rPr lang="en-US" smtClean="0"/>
              <a:t>Each piece of the question is usually worth 1 pt. </a:t>
            </a:r>
          </a:p>
          <a:p>
            <a:pPr marL="692150" indent="-609600" eaLnBrk="1" hangingPunct="1"/>
            <a:r>
              <a:rPr lang="en-US" smtClean="0"/>
              <a:t>If you are asked to do 2 things, then that part of the questions will be worth 2 pts, etc.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431925" y="360363"/>
            <a:ext cx="7407275" cy="862012"/>
          </a:xfrm>
        </p:spPr>
        <p:txBody>
          <a:bodyPr vert="horz" wrap="square" lIns="91440" tIns="45720" rIns="91440" bIns="45720" numCol="1" anchor="b" anchorCtr="0" compatLnSpc="1">
            <a:prstTxWarp prst="textNoShape">
              <a:avLst/>
            </a:prstTxWarp>
          </a:bodyPr>
          <a:lstStyle/>
          <a:p>
            <a:pPr eaLnBrk="1" hangingPunct="1"/>
            <a:r>
              <a:rPr lang="en-US" smtClean="0">
                <a:effectLst>
                  <a:outerShdw blurRad="38100" dist="38100" dir="2700000" algn="tl">
                    <a:srgbClr val="C0C0C0"/>
                  </a:outerShdw>
                </a:effectLst>
              </a:rPr>
              <a:t>Sample FRQ - Points</a:t>
            </a:r>
          </a:p>
        </p:txBody>
      </p:sp>
      <p:sp>
        <p:nvSpPr>
          <p:cNvPr id="32771" name="Subtitle 2"/>
          <p:cNvSpPr>
            <a:spLocks noGrp="1"/>
          </p:cNvSpPr>
          <p:nvPr>
            <p:ph type="subTitle" idx="4294967295"/>
          </p:nvPr>
        </p:nvSpPr>
        <p:spPr>
          <a:xfrm>
            <a:off x="1431925" y="1222375"/>
            <a:ext cx="7407275" cy="4679950"/>
          </a:xfrm>
        </p:spPr>
        <p:txBody>
          <a:bodyPr tIns="0"/>
          <a:lstStyle/>
          <a:p>
            <a:pPr marL="26988" indent="0" eaLnBrk="1" hangingPunct="1">
              <a:lnSpc>
                <a:spcPct val="80000"/>
              </a:lnSpc>
              <a:buFont typeface="Wingdings 2" pitchFamily="18" charset="2"/>
              <a:buNone/>
            </a:pPr>
            <a:r>
              <a:rPr lang="en-US" smtClean="0">
                <a:solidFill>
                  <a:srgbClr val="320E04"/>
                </a:solidFill>
              </a:rPr>
              <a:t>The most common form of political participation is voting. However, citizens often choose to participate in the political process in ways other than voting.</a:t>
            </a:r>
          </a:p>
          <a:p>
            <a:pPr marL="26988" indent="0" eaLnBrk="1" hangingPunct="1">
              <a:lnSpc>
                <a:spcPct val="80000"/>
              </a:lnSpc>
              <a:buFont typeface="Wingdings 2" pitchFamily="18" charset="2"/>
              <a:buAutoNum type="alphaLcParenR"/>
            </a:pPr>
            <a:r>
              <a:rPr lang="en-US" smtClean="0">
                <a:solidFill>
                  <a:srgbClr val="320E04"/>
                </a:solidFill>
              </a:rPr>
              <a:t>Identify </a:t>
            </a:r>
            <a:r>
              <a:rPr lang="en-US" u="sng" smtClean="0">
                <a:solidFill>
                  <a:srgbClr val="320E04"/>
                </a:solidFill>
              </a:rPr>
              <a:t>two</a:t>
            </a:r>
            <a:r>
              <a:rPr lang="en-US" smtClean="0">
                <a:solidFill>
                  <a:srgbClr val="320E04"/>
                </a:solidFill>
              </a:rPr>
              <a:t> forms of participation in the political process other than voting. </a:t>
            </a:r>
            <a:r>
              <a:rPr lang="en-US" smtClean="0">
                <a:solidFill>
                  <a:schemeClr val="accent2"/>
                </a:solidFill>
              </a:rPr>
              <a:t>(2 points – 1 pt for each form identified)</a:t>
            </a:r>
            <a:endParaRPr lang="en-US" smtClean="0">
              <a:solidFill>
                <a:srgbClr val="320E04"/>
              </a:solidFill>
            </a:endParaRPr>
          </a:p>
          <a:p>
            <a:pPr marL="26988" indent="0" eaLnBrk="1" hangingPunct="1">
              <a:lnSpc>
                <a:spcPct val="80000"/>
              </a:lnSpc>
              <a:buFont typeface="Wingdings 2" pitchFamily="18" charset="2"/>
              <a:buAutoNum type="alphaLcParenR"/>
            </a:pPr>
            <a:r>
              <a:rPr lang="en-US" smtClean="0">
                <a:solidFill>
                  <a:srgbClr val="320E04"/>
                </a:solidFill>
              </a:rPr>
              <a:t>Explain </a:t>
            </a:r>
            <a:r>
              <a:rPr lang="en-US" u="sng" smtClean="0">
                <a:solidFill>
                  <a:srgbClr val="320E04"/>
                </a:solidFill>
              </a:rPr>
              <a:t>one</a:t>
            </a:r>
            <a:r>
              <a:rPr lang="en-US" smtClean="0">
                <a:solidFill>
                  <a:srgbClr val="320E04"/>
                </a:solidFill>
              </a:rPr>
              <a:t> advantage of each form of participation you identified in (a). </a:t>
            </a:r>
            <a:r>
              <a:rPr lang="en-US" smtClean="0">
                <a:solidFill>
                  <a:schemeClr val="accent2"/>
                </a:solidFill>
              </a:rPr>
              <a:t>(2 points – 1 pt for each advantage discussed)</a:t>
            </a:r>
            <a:endParaRPr lang="en-US" smtClean="0">
              <a:solidFill>
                <a:srgbClr val="320E04"/>
              </a:solidFill>
            </a:endParaRPr>
          </a:p>
          <a:p>
            <a:pPr marL="26988" indent="0" eaLnBrk="1" hangingPunct="1">
              <a:lnSpc>
                <a:spcPct val="80000"/>
              </a:lnSpc>
              <a:buFont typeface="Wingdings 2" pitchFamily="18" charset="2"/>
              <a:buAutoNum type="alphaLcParenR"/>
            </a:pPr>
            <a:r>
              <a:rPr lang="en-US" smtClean="0">
                <a:solidFill>
                  <a:srgbClr val="320E04"/>
                </a:solidFill>
              </a:rPr>
              <a:t>Discuss </a:t>
            </a:r>
            <a:r>
              <a:rPr lang="en-US" u="sng" smtClean="0">
                <a:solidFill>
                  <a:srgbClr val="320E04"/>
                </a:solidFill>
              </a:rPr>
              <a:t>two</a:t>
            </a:r>
            <a:r>
              <a:rPr lang="en-US" smtClean="0">
                <a:solidFill>
                  <a:srgbClr val="320E04"/>
                </a:solidFill>
              </a:rPr>
              <a:t> reasons people choose to vote over other forms of political participation. </a:t>
            </a:r>
            <a:r>
              <a:rPr lang="en-US" smtClean="0">
                <a:solidFill>
                  <a:schemeClr val="accent2"/>
                </a:solidFill>
              </a:rPr>
              <a:t>(2 points – 1 pt for each reason discussed)</a:t>
            </a:r>
            <a:endParaRPr lang="en-US" smtClean="0">
              <a:solidFill>
                <a:srgbClr val="320E04"/>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502</TotalTime>
  <Words>1009</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Agenda- 1/20</vt:lpstr>
      <vt:lpstr>Quiz</vt:lpstr>
      <vt:lpstr>How to Write an FRQ</vt:lpstr>
      <vt:lpstr>Sample FRQ – Topic/ Thesis</vt:lpstr>
      <vt:lpstr>How to Write an FRQ</vt:lpstr>
      <vt:lpstr>How to Write an FRQ</vt:lpstr>
      <vt:lpstr>Sample FRQ - Verbs</vt:lpstr>
      <vt:lpstr>How to Write an FRQ</vt:lpstr>
      <vt:lpstr>Sample FRQ - Points</vt:lpstr>
      <vt:lpstr>How to Write an FRQ</vt:lpstr>
      <vt:lpstr>Sample FRQ – Format/ Wording</vt:lpstr>
      <vt:lpstr>How to Write an FRQ</vt:lpstr>
      <vt:lpstr>Sample FRQ – close the loop!</vt:lpstr>
      <vt:lpstr>Sample FRQ</vt:lpstr>
      <vt:lpstr>FRQ #1 – PARTNER PRACTICE</vt:lpstr>
      <vt:lpstr>FRQ #2 – HW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Armstrong</dc:creator>
  <cp:lastModifiedBy>Armstrong, Mark</cp:lastModifiedBy>
  <cp:revision>38</cp:revision>
  <dcterms:created xsi:type="dcterms:W3CDTF">2012-08-09T04:44:19Z</dcterms:created>
  <dcterms:modified xsi:type="dcterms:W3CDTF">2016-08-22T20:18:56Z</dcterms:modified>
</cp:coreProperties>
</file>