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022"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AA7C9F-B75A-446A-AC8C-76D04FBA4429}"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6BBAD-FDA6-4C67-B681-9B2A418DEF38}" type="slidenum">
              <a:rPr lang="en-US" smtClean="0"/>
              <a:t>‹#›</a:t>
            </a:fld>
            <a:endParaRPr lang="en-US"/>
          </a:p>
        </p:txBody>
      </p:sp>
    </p:spTree>
    <p:extLst>
      <p:ext uri="{BB962C8B-B14F-4D97-AF65-F5344CB8AC3E}">
        <p14:creationId xmlns:p14="http://schemas.microsoft.com/office/powerpoint/2010/main" val="2852532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AA7C9F-B75A-446A-AC8C-76D04FBA4429}"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6BBAD-FDA6-4C67-B681-9B2A418DEF38}" type="slidenum">
              <a:rPr lang="en-US" smtClean="0"/>
              <a:t>‹#›</a:t>
            </a:fld>
            <a:endParaRPr lang="en-US"/>
          </a:p>
        </p:txBody>
      </p:sp>
    </p:spTree>
    <p:extLst>
      <p:ext uri="{BB962C8B-B14F-4D97-AF65-F5344CB8AC3E}">
        <p14:creationId xmlns:p14="http://schemas.microsoft.com/office/powerpoint/2010/main" val="2899738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AA7C9F-B75A-446A-AC8C-76D04FBA4429}"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6BBAD-FDA6-4C67-B681-9B2A418DEF38}" type="slidenum">
              <a:rPr lang="en-US" smtClean="0"/>
              <a:t>‹#›</a:t>
            </a:fld>
            <a:endParaRPr lang="en-US"/>
          </a:p>
        </p:txBody>
      </p:sp>
    </p:spTree>
    <p:extLst>
      <p:ext uri="{BB962C8B-B14F-4D97-AF65-F5344CB8AC3E}">
        <p14:creationId xmlns:p14="http://schemas.microsoft.com/office/powerpoint/2010/main" val="24244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AA7C9F-B75A-446A-AC8C-76D04FBA4429}"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6BBAD-FDA6-4C67-B681-9B2A418DEF38}" type="slidenum">
              <a:rPr lang="en-US" smtClean="0"/>
              <a:t>‹#›</a:t>
            </a:fld>
            <a:endParaRPr lang="en-US"/>
          </a:p>
        </p:txBody>
      </p:sp>
    </p:spTree>
    <p:extLst>
      <p:ext uri="{BB962C8B-B14F-4D97-AF65-F5344CB8AC3E}">
        <p14:creationId xmlns:p14="http://schemas.microsoft.com/office/powerpoint/2010/main" val="1393905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AA7C9F-B75A-446A-AC8C-76D04FBA4429}" type="datetimeFigureOut">
              <a:rPr lang="en-US" smtClean="0"/>
              <a:t>9/14/2016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6BBAD-FDA6-4C67-B681-9B2A418DEF38}" type="slidenum">
              <a:rPr lang="en-US" smtClean="0"/>
              <a:t>‹#›</a:t>
            </a:fld>
            <a:endParaRPr lang="en-US"/>
          </a:p>
        </p:txBody>
      </p:sp>
    </p:spTree>
    <p:extLst>
      <p:ext uri="{BB962C8B-B14F-4D97-AF65-F5344CB8AC3E}">
        <p14:creationId xmlns:p14="http://schemas.microsoft.com/office/powerpoint/2010/main" val="1320295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AA7C9F-B75A-446A-AC8C-76D04FBA4429}"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6BBAD-FDA6-4C67-B681-9B2A418DEF38}" type="slidenum">
              <a:rPr lang="en-US" smtClean="0"/>
              <a:t>‹#›</a:t>
            </a:fld>
            <a:endParaRPr lang="en-US"/>
          </a:p>
        </p:txBody>
      </p:sp>
    </p:spTree>
    <p:extLst>
      <p:ext uri="{BB962C8B-B14F-4D97-AF65-F5344CB8AC3E}">
        <p14:creationId xmlns:p14="http://schemas.microsoft.com/office/powerpoint/2010/main" val="1017183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AA7C9F-B75A-446A-AC8C-76D04FBA4429}" type="datetimeFigureOut">
              <a:rPr lang="en-US" smtClean="0"/>
              <a:t>9/14/2016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B6BBAD-FDA6-4C67-B681-9B2A418DEF38}" type="slidenum">
              <a:rPr lang="en-US" smtClean="0"/>
              <a:t>‹#›</a:t>
            </a:fld>
            <a:endParaRPr lang="en-US"/>
          </a:p>
        </p:txBody>
      </p:sp>
    </p:spTree>
    <p:extLst>
      <p:ext uri="{BB962C8B-B14F-4D97-AF65-F5344CB8AC3E}">
        <p14:creationId xmlns:p14="http://schemas.microsoft.com/office/powerpoint/2010/main" val="3929273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AA7C9F-B75A-446A-AC8C-76D04FBA4429}" type="datetimeFigureOut">
              <a:rPr lang="en-US" smtClean="0"/>
              <a:t>9/14/2016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B6BBAD-FDA6-4C67-B681-9B2A418DEF38}" type="slidenum">
              <a:rPr lang="en-US" smtClean="0"/>
              <a:t>‹#›</a:t>
            </a:fld>
            <a:endParaRPr lang="en-US"/>
          </a:p>
        </p:txBody>
      </p:sp>
    </p:spTree>
    <p:extLst>
      <p:ext uri="{BB962C8B-B14F-4D97-AF65-F5344CB8AC3E}">
        <p14:creationId xmlns:p14="http://schemas.microsoft.com/office/powerpoint/2010/main" val="735465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AA7C9F-B75A-446A-AC8C-76D04FBA4429}" type="datetimeFigureOut">
              <a:rPr lang="en-US" smtClean="0"/>
              <a:t>9/14/2016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B6BBAD-FDA6-4C67-B681-9B2A418DEF38}" type="slidenum">
              <a:rPr lang="en-US" smtClean="0"/>
              <a:t>‹#›</a:t>
            </a:fld>
            <a:endParaRPr lang="en-US"/>
          </a:p>
        </p:txBody>
      </p:sp>
    </p:spTree>
    <p:extLst>
      <p:ext uri="{BB962C8B-B14F-4D97-AF65-F5344CB8AC3E}">
        <p14:creationId xmlns:p14="http://schemas.microsoft.com/office/powerpoint/2010/main" val="31350458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AA7C9F-B75A-446A-AC8C-76D04FBA4429}"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6BBAD-FDA6-4C67-B681-9B2A418DEF38}" type="slidenum">
              <a:rPr lang="en-US" smtClean="0"/>
              <a:t>‹#›</a:t>
            </a:fld>
            <a:endParaRPr lang="en-US"/>
          </a:p>
        </p:txBody>
      </p:sp>
    </p:spTree>
    <p:extLst>
      <p:ext uri="{BB962C8B-B14F-4D97-AF65-F5344CB8AC3E}">
        <p14:creationId xmlns:p14="http://schemas.microsoft.com/office/powerpoint/2010/main" val="2426977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AA7C9F-B75A-446A-AC8C-76D04FBA4429}" type="datetimeFigureOut">
              <a:rPr lang="en-US" smtClean="0"/>
              <a:t>9/14/2016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6BBAD-FDA6-4C67-B681-9B2A418DEF38}" type="slidenum">
              <a:rPr lang="en-US" smtClean="0"/>
              <a:t>‹#›</a:t>
            </a:fld>
            <a:endParaRPr lang="en-US"/>
          </a:p>
        </p:txBody>
      </p:sp>
    </p:spTree>
    <p:extLst>
      <p:ext uri="{BB962C8B-B14F-4D97-AF65-F5344CB8AC3E}">
        <p14:creationId xmlns:p14="http://schemas.microsoft.com/office/powerpoint/2010/main" val="3449931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AA7C9F-B75A-446A-AC8C-76D04FBA4429}" type="datetimeFigureOut">
              <a:rPr lang="en-US" smtClean="0"/>
              <a:t>9/14/2016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6BBAD-FDA6-4C67-B681-9B2A418DEF38}" type="slidenum">
              <a:rPr lang="en-US" smtClean="0"/>
              <a:t>‹#›</a:t>
            </a:fld>
            <a:endParaRPr lang="en-US"/>
          </a:p>
        </p:txBody>
      </p:sp>
    </p:spTree>
    <p:extLst>
      <p:ext uri="{BB962C8B-B14F-4D97-AF65-F5344CB8AC3E}">
        <p14:creationId xmlns:p14="http://schemas.microsoft.com/office/powerpoint/2010/main" val="230638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3"/>
          <p:cNvSpPr>
            <a:spLocks noGrp="1"/>
          </p:cNvSpPr>
          <p:nvPr>
            <p:ph type="title" idx="4294967295"/>
          </p:nvPr>
        </p:nvSpPr>
        <p:spPr>
          <a:xfrm>
            <a:off x="152400" y="-228600"/>
            <a:ext cx="8229600" cy="1143000"/>
          </a:xfrm>
        </p:spPr>
        <p:txBody>
          <a:bodyPr lIns="0" rIns="0" bIns="0" anchor="b" anchorCtr="0"/>
          <a:lstStyle/>
          <a:p>
            <a:pPr eaLnBrk="1" hangingPunct="1">
              <a:defRPr/>
            </a:pPr>
            <a:r>
              <a:rPr lang="en-US" altLang="en-US" b="1" smtClean="0">
                <a:solidFill>
                  <a:srgbClr val="FFC000"/>
                </a:solidFill>
              </a:rPr>
              <a:t>THE COMMITTEE SYSTEM</a:t>
            </a:r>
          </a:p>
        </p:txBody>
      </p:sp>
      <p:sp>
        <p:nvSpPr>
          <p:cNvPr id="5" name="Content Placeholder 4"/>
          <p:cNvSpPr>
            <a:spLocks noGrp="1"/>
          </p:cNvSpPr>
          <p:nvPr>
            <p:ph sz="half" idx="4294967295"/>
          </p:nvPr>
        </p:nvSpPr>
        <p:spPr>
          <a:xfrm>
            <a:off x="0" y="1219200"/>
            <a:ext cx="5867400" cy="5638800"/>
          </a:xfrm>
        </p:spPr>
        <p:txBody>
          <a:bodyPr>
            <a:normAutofit/>
          </a:bodyPr>
          <a:lstStyle/>
          <a:p>
            <a:pPr marL="273050" indent="-273050" eaLnBrk="1" hangingPunct="1">
              <a:lnSpc>
                <a:spcPct val="80000"/>
              </a:lnSpc>
              <a:buFont typeface="Wingdings" pitchFamily="2" charset="2"/>
              <a:buNone/>
              <a:defRPr/>
            </a:pPr>
            <a:r>
              <a:rPr lang="en-US" altLang="en-US" sz="2000" smtClean="0"/>
              <a:t>I.	Intro.</a:t>
            </a:r>
          </a:p>
          <a:p>
            <a:pPr marL="273050" indent="-273050" eaLnBrk="1" hangingPunct="1">
              <a:lnSpc>
                <a:spcPct val="80000"/>
              </a:lnSpc>
              <a:buFont typeface="Wingdings" pitchFamily="2" charset="2"/>
              <a:buNone/>
              <a:defRPr/>
            </a:pPr>
            <a:r>
              <a:rPr lang="en-US" altLang="en-US" sz="2000" b="1" smtClean="0"/>
              <a:t>	</a:t>
            </a:r>
            <a:r>
              <a:rPr lang="en-US" altLang="en-US" sz="2000" b="1" smtClean="0">
                <a:solidFill>
                  <a:srgbClr val="FFC000"/>
                </a:solidFill>
              </a:rPr>
              <a:t>A. Real work of Cong. is done in committees and subcommittees, not on the floor of the </a:t>
            </a:r>
            <a:endParaRPr lang="en-US" altLang="en-US" sz="2000" smtClean="0">
              <a:solidFill>
                <a:srgbClr val="FFC000"/>
              </a:solidFill>
            </a:endParaRPr>
          </a:p>
          <a:p>
            <a:pPr marL="273050" indent="-273050" eaLnBrk="1" hangingPunct="1">
              <a:lnSpc>
                <a:spcPct val="80000"/>
              </a:lnSpc>
              <a:buFont typeface="Wingdings" pitchFamily="2" charset="2"/>
              <a:buNone/>
              <a:defRPr/>
            </a:pPr>
            <a:r>
              <a:rPr lang="en-US" altLang="en-US" sz="2000" b="1" smtClean="0">
                <a:solidFill>
                  <a:srgbClr val="FFC000"/>
                </a:solidFill>
              </a:rPr>
              <a:t>      House or Senate.</a:t>
            </a:r>
            <a:endParaRPr lang="en-US" altLang="en-US" sz="2000" smtClean="0">
              <a:solidFill>
                <a:srgbClr val="FFC000"/>
              </a:solidFill>
            </a:endParaRPr>
          </a:p>
          <a:p>
            <a:pPr marL="273050" indent="-273050" eaLnBrk="1" hangingPunct="1">
              <a:lnSpc>
                <a:spcPct val="80000"/>
              </a:lnSpc>
              <a:buFont typeface="Wingdings" pitchFamily="2" charset="2"/>
              <a:buNone/>
              <a:defRPr/>
            </a:pPr>
            <a:r>
              <a:rPr lang="en-US" altLang="en-US" sz="2000" smtClean="0"/>
              <a:t>	B. Before a bill even reaches the floor, it must first pass through a committee, unless the </a:t>
            </a:r>
          </a:p>
          <a:p>
            <a:pPr marL="273050" indent="-273050" eaLnBrk="1" hangingPunct="1">
              <a:lnSpc>
                <a:spcPct val="80000"/>
              </a:lnSpc>
              <a:buFont typeface="Wingdings" pitchFamily="2" charset="2"/>
              <a:buNone/>
              <a:defRPr/>
            </a:pPr>
            <a:r>
              <a:rPr lang="en-US" altLang="en-US" sz="2000" smtClean="0"/>
              <a:t>	committee has resisted "reporting out" the bill and the House votes to "discharge" it onto the</a:t>
            </a:r>
          </a:p>
          <a:p>
            <a:pPr marL="273050" indent="-273050" eaLnBrk="1" hangingPunct="1">
              <a:lnSpc>
                <a:spcPct val="80000"/>
              </a:lnSpc>
              <a:buFont typeface="Wingdings" pitchFamily="2" charset="2"/>
              <a:buNone/>
              <a:defRPr/>
            </a:pPr>
            <a:r>
              <a:rPr lang="en-US" altLang="en-US" sz="2000" smtClean="0"/>
              <a:t>	floor for consideration by the full body.  (Senate committees lack the power to prevent bills from reaching the floor).</a:t>
            </a:r>
          </a:p>
          <a:p>
            <a:pPr marL="273050" indent="-273050" eaLnBrk="1" hangingPunct="1">
              <a:lnSpc>
                <a:spcPct val="80000"/>
              </a:lnSpc>
              <a:buFont typeface="Wingdings" pitchFamily="2" charset="2"/>
              <a:buNone/>
              <a:defRPr/>
            </a:pPr>
            <a:r>
              <a:rPr lang="en-US" altLang="en-US" sz="2000" smtClean="0"/>
              <a:t>    Committee functions:</a:t>
            </a:r>
          </a:p>
          <a:p>
            <a:pPr marL="273050" indent="-273050" eaLnBrk="1" hangingPunct="1">
              <a:lnSpc>
                <a:spcPct val="80000"/>
              </a:lnSpc>
              <a:buFont typeface="Wingdings" pitchFamily="2" charset="2"/>
              <a:buNone/>
              <a:defRPr/>
            </a:pPr>
            <a:r>
              <a:rPr lang="en-US" altLang="en-US" sz="2000" smtClean="0"/>
              <a:t> </a:t>
            </a:r>
          </a:p>
          <a:p>
            <a:pPr marL="273050" indent="-273050" eaLnBrk="1" hangingPunct="1">
              <a:lnSpc>
                <a:spcPct val="80000"/>
              </a:lnSpc>
              <a:buFont typeface="Wingdings" pitchFamily="2" charset="2"/>
              <a:buNone/>
              <a:defRPr/>
            </a:pPr>
            <a:r>
              <a:rPr lang="en-US" altLang="en-US" sz="2000" smtClean="0"/>
              <a:t>1.  Analyze legislation.</a:t>
            </a:r>
          </a:p>
          <a:p>
            <a:pPr marL="273050" indent="-273050" eaLnBrk="1" hangingPunct="1">
              <a:lnSpc>
                <a:spcPct val="80000"/>
              </a:lnSpc>
              <a:buFont typeface="Wingdings" pitchFamily="2" charset="2"/>
              <a:buNone/>
              <a:defRPr/>
            </a:pPr>
            <a:r>
              <a:rPr lang="en-US" altLang="en-US" sz="2000" smtClean="0"/>
              <a:t>2. Conduct investigations of executive branch on </a:t>
            </a:r>
            <a:r>
              <a:rPr lang="en-US" altLang="en-US" sz="2000" u="sng" smtClean="0"/>
              <a:t>as-needed</a:t>
            </a:r>
            <a:r>
              <a:rPr lang="en-US" altLang="en-US" sz="2000" smtClean="0"/>
              <a:t> basis.</a:t>
            </a:r>
          </a:p>
          <a:p>
            <a:pPr marL="273050" indent="-273050" eaLnBrk="1" hangingPunct="1">
              <a:lnSpc>
                <a:spcPct val="80000"/>
              </a:lnSpc>
              <a:buFont typeface="Wingdings" pitchFamily="2" charset="2"/>
              <a:buNone/>
              <a:defRPr/>
            </a:pPr>
            <a:r>
              <a:rPr lang="en-US" altLang="en-US" sz="2000" smtClean="0"/>
              <a:t>3. Conduct oversight of executive branch agencies on an </a:t>
            </a:r>
            <a:r>
              <a:rPr lang="en-US" altLang="en-US" sz="2000" u="sng" smtClean="0"/>
              <a:t>ongoing</a:t>
            </a:r>
            <a:r>
              <a:rPr lang="en-US" altLang="en-US" sz="2000" smtClean="0"/>
              <a:t> basis.</a:t>
            </a:r>
          </a:p>
          <a:p>
            <a:pPr marL="273050" indent="-273050" eaLnBrk="1" hangingPunct="1">
              <a:lnSpc>
                <a:spcPct val="80000"/>
              </a:lnSpc>
              <a:defRPr/>
            </a:pPr>
            <a:endParaRPr lang="en-US" altLang="en-US" sz="2000" smtClean="0"/>
          </a:p>
        </p:txBody>
      </p:sp>
      <p:pic>
        <p:nvPicPr>
          <p:cNvPr id="4100" name="Picture 2" descr="Dodd Holds Banking Committee Field Hearing on Transit by SenChrisDod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133600"/>
            <a:ext cx="3200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5624513" y="5410200"/>
            <a:ext cx="3282309" cy="307777"/>
          </a:xfrm>
          <a:prstGeom prst="rect">
            <a:avLst/>
          </a:prstGeom>
        </p:spPr>
        <p:txBody>
          <a:bodyPr wrap="none">
            <a:spAutoFit/>
          </a:bodyPr>
          <a:lstStyle/>
          <a:p>
            <a:pPr eaLnBrk="1" hangingPunct="1">
              <a:defRPr/>
            </a:pPr>
            <a:r>
              <a:rPr lang="en-US" sz="1400" b="1" i="1" dirty="0">
                <a:solidFill>
                  <a:srgbClr val="FFC000"/>
                </a:solidFill>
                <a:effectLst>
                  <a:outerShdw blurRad="38100" dist="38100" dir="2700000" algn="tl">
                    <a:srgbClr val="000000">
                      <a:alpha val="43137"/>
                    </a:srgbClr>
                  </a:outerShdw>
                </a:effectLst>
              </a:rPr>
              <a:t> </a:t>
            </a:r>
            <a:r>
              <a:rPr lang="en-US" sz="1400" b="1" i="1" dirty="0" smtClean="0">
                <a:solidFill>
                  <a:srgbClr val="FFC000"/>
                </a:solidFill>
                <a:effectLst>
                  <a:outerShdw blurRad="38100" dist="38100" dir="2700000" algn="tl">
                    <a:srgbClr val="000000">
                      <a:alpha val="43137"/>
                    </a:srgbClr>
                  </a:outerShdw>
                </a:effectLst>
              </a:rPr>
              <a:t>      A </a:t>
            </a:r>
            <a:r>
              <a:rPr lang="en-US" sz="1400" b="1" i="1" dirty="0">
                <a:solidFill>
                  <a:srgbClr val="FFC000"/>
                </a:solidFill>
                <a:effectLst>
                  <a:outerShdw blurRad="38100" dist="38100" dir="2700000" algn="tl">
                    <a:srgbClr val="000000">
                      <a:alpha val="43137"/>
                    </a:srgbClr>
                  </a:outerShdw>
                </a:effectLst>
              </a:rPr>
              <a:t>Congressional Committee in Session</a:t>
            </a:r>
          </a:p>
        </p:txBody>
      </p:sp>
    </p:spTree>
    <p:extLst>
      <p:ext uri="{BB962C8B-B14F-4D97-AF65-F5344CB8AC3E}">
        <p14:creationId xmlns:p14="http://schemas.microsoft.com/office/powerpoint/2010/main" val="376983773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3"/>
          <p:cNvSpPr>
            <a:spLocks noGrp="1"/>
          </p:cNvSpPr>
          <p:nvPr>
            <p:ph type="title" idx="4294967295"/>
          </p:nvPr>
        </p:nvSpPr>
        <p:spPr>
          <a:xfrm>
            <a:off x="381000" y="0"/>
            <a:ext cx="8229600" cy="1143000"/>
          </a:xfrm>
        </p:spPr>
        <p:txBody>
          <a:bodyPr lIns="0" rIns="0" bIns="0" anchor="b" anchorCtr="0"/>
          <a:lstStyle/>
          <a:p>
            <a:pPr eaLnBrk="1" hangingPunct="1">
              <a:defRPr/>
            </a:pPr>
            <a:r>
              <a:rPr lang="en-US" altLang="en-US" b="1" smtClean="0">
                <a:solidFill>
                  <a:srgbClr val="FFC000"/>
                </a:solidFill>
              </a:rPr>
              <a:t>Other Types of Committees</a:t>
            </a:r>
          </a:p>
        </p:txBody>
      </p:sp>
      <p:sp>
        <p:nvSpPr>
          <p:cNvPr id="22531" name="Content Placeholder 4"/>
          <p:cNvSpPr>
            <a:spLocks noGrp="1"/>
          </p:cNvSpPr>
          <p:nvPr>
            <p:ph sz="half" idx="4294967295"/>
          </p:nvPr>
        </p:nvSpPr>
        <p:spPr>
          <a:xfrm>
            <a:off x="304800" y="1600200"/>
            <a:ext cx="4038600" cy="4433888"/>
          </a:xfrm>
        </p:spPr>
        <p:txBody>
          <a:bodyPr/>
          <a:lstStyle/>
          <a:p>
            <a:pPr marL="273050" indent="-273050" eaLnBrk="1" hangingPunct="1">
              <a:buFont typeface="Wingdings" pitchFamily="2" charset="2"/>
              <a:buNone/>
              <a:defRPr/>
            </a:pPr>
            <a:r>
              <a:rPr lang="en-US" altLang="en-US" sz="2800" smtClean="0"/>
              <a:t>A. Select: appointed by a house for a limited, temporary purpose, e.g., to study an issue or to </a:t>
            </a:r>
          </a:p>
          <a:p>
            <a:pPr marL="273050" indent="-273050" eaLnBrk="1" hangingPunct="1">
              <a:buFont typeface="Wingdings" pitchFamily="2" charset="2"/>
              <a:buNone/>
              <a:defRPr/>
            </a:pPr>
            <a:r>
              <a:rPr lang="en-US" altLang="en-US" sz="2800" smtClean="0"/>
              <a:t>   conduct an investigation.</a:t>
            </a:r>
          </a:p>
          <a:p>
            <a:pPr marL="273050" indent="-273050" eaLnBrk="1" hangingPunct="1">
              <a:buFont typeface="Wingdings" pitchFamily="2" charset="2"/>
              <a:buNone/>
              <a:defRPr/>
            </a:pPr>
            <a:r>
              <a:rPr lang="en-US" altLang="en-US" sz="2800" smtClean="0"/>
              <a:t>B. Joint:  composed of members from both houses for similar temporary purposes</a:t>
            </a:r>
          </a:p>
        </p:txBody>
      </p:sp>
      <p:pic>
        <p:nvPicPr>
          <p:cNvPr id="13316" name="Content Placeholder 4" descr="Congress.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876800" y="1647825"/>
            <a:ext cx="3581400" cy="3833813"/>
          </a:xfrm>
        </p:spPr>
      </p:pic>
    </p:spTree>
    <p:extLst>
      <p:ext uri="{BB962C8B-B14F-4D97-AF65-F5344CB8AC3E}">
        <p14:creationId xmlns:p14="http://schemas.microsoft.com/office/powerpoint/2010/main" val="292312911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457200" y="-228600"/>
            <a:ext cx="8229600" cy="1143000"/>
          </a:xfrm>
        </p:spPr>
        <p:txBody>
          <a:bodyPr lIns="0" rIns="0" bIns="0" anchor="b" anchorCtr="0">
            <a:normAutofit/>
          </a:bodyPr>
          <a:lstStyle/>
          <a:p>
            <a:pPr eaLnBrk="1" hangingPunct="1">
              <a:defRPr/>
            </a:pPr>
            <a:r>
              <a:rPr lang="en-US" altLang="en-US" sz="3900" b="1" smtClean="0">
                <a:solidFill>
                  <a:srgbClr val="FFC000"/>
                </a:solidFill>
              </a:rPr>
              <a:t>Selection of Committee Chairmen</a:t>
            </a:r>
          </a:p>
        </p:txBody>
      </p:sp>
      <p:sp>
        <p:nvSpPr>
          <p:cNvPr id="5" name="Content Placeholder 4"/>
          <p:cNvSpPr>
            <a:spLocks noGrp="1"/>
          </p:cNvSpPr>
          <p:nvPr>
            <p:ph sz="half" idx="4294967295"/>
          </p:nvPr>
        </p:nvSpPr>
        <p:spPr>
          <a:xfrm>
            <a:off x="0" y="1447800"/>
            <a:ext cx="5105400" cy="4433888"/>
          </a:xfrm>
        </p:spPr>
        <p:txBody>
          <a:bodyPr>
            <a:normAutofit/>
          </a:bodyPr>
          <a:lstStyle/>
          <a:p>
            <a:pPr marL="273050" indent="-273050" eaLnBrk="1" hangingPunct="1">
              <a:lnSpc>
                <a:spcPct val="80000"/>
              </a:lnSpc>
              <a:buFont typeface="Wingdings" pitchFamily="2" charset="2"/>
              <a:buNone/>
              <a:defRPr/>
            </a:pPr>
            <a:r>
              <a:rPr lang="en-US" altLang="en-US" sz="2000" dirty="0" smtClean="0"/>
              <a:t>A.	Power of chairmen is substantial over:</a:t>
            </a:r>
          </a:p>
          <a:p>
            <a:pPr marL="273050" indent="-273050" eaLnBrk="1" hangingPunct="1">
              <a:lnSpc>
                <a:spcPct val="80000"/>
              </a:lnSpc>
              <a:buFont typeface="Wingdings" pitchFamily="2" charset="2"/>
              <a:buNone/>
              <a:defRPr/>
            </a:pPr>
            <a:r>
              <a:rPr lang="en-US" altLang="en-US" sz="2000" dirty="0" smtClean="0"/>
              <a:t>	1. Setting committee agenda.</a:t>
            </a:r>
          </a:p>
          <a:p>
            <a:pPr marL="273050" indent="-273050" eaLnBrk="1" hangingPunct="1">
              <a:lnSpc>
                <a:spcPct val="80000"/>
              </a:lnSpc>
              <a:buFont typeface="Wingdings" pitchFamily="2" charset="2"/>
              <a:buNone/>
              <a:defRPr/>
            </a:pPr>
            <a:r>
              <a:rPr lang="en-US" altLang="en-US" sz="2000" dirty="0" smtClean="0"/>
              <a:t>	2. Hiring staff.</a:t>
            </a:r>
          </a:p>
          <a:p>
            <a:pPr marL="273050" indent="-273050" eaLnBrk="1" hangingPunct="1">
              <a:lnSpc>
                <a:spcPct val="80000"/>
              </a:lnSpc>
              <a:buFont typeface="Wingdings" pitchFamily="2" charset="2"/>
              <a:buNone/>
              <a:defRPr/>
            </a:pPr>
            <a:r>
              <a:rPr lang="en-US" altLang="en-US" sz="2000" dirty="0" smtClean="0"/>
              <a:t>	3. Membership on subcommittees.</a:t>
            </a:r>
          </a:p>
          <a:p>
            <a:pPr marL="273050" indent="-273050" eaLnBrk="1" hangingPunct="1">
              <a:lnSpc>
                <a:spcPct val="80000"/>
              </a:lnSpc>
              <a:buFont typeface="Wingdings" pitchFamily="2" charset="2"/>
              <a:buNone/>
              <a:defRPr/>
            </a:pPr>
            <a:r>
              <a:rPr lang="en-US" altLang="en-US" sz="2000" dirty="0" smtClean="0"/>
              <a:t>	4.  Jurisdiction of subcommittees.</a:t>
            </a:r>
          </a:p>
          <a:p>
            <a:pPr marL="273050" indent="-273050" eaLnBrk="1" hangingPunct="1">
              <a:lnSpc>
                <a:spcPct val="80000"/>
              </a:lnSpc>
              <a:buFont typeface="Wingdings" pitchFamily="2" charset="2"/>
              <a:buNone/>
              <a:defRPr/>
            </a:pPr>
            <a:r>
              <a:rPr lang="en-US" altLang="en-US" sz="2000" dirty="0" smtClean="0"/>
              <a:t>B.	Chairmen are selected by secret ballot in party caucuses or conferences (of party leaders) at the beginning of the term</a:t>
            </a:r>
            <a:r>
              <a:rPr lang="en-US" altLang="en-US" sz="2000" b="1" dirty="0" smtClean="0"/>
              <a:t>.  </a:t>
            </a:r>
            <a:r>
              <a:rPr lang="en-US" altLang="en-US" sz="2000" b="1" dirty="0" smtClean="0">
                <a:solidFill>
                  <a:srgbClr val="FFC000"/>
                </a:solidFill>
              </a:rPr>
              <a:t>Generally, the seniority system is followed, i.e., the person of the majority party with the most seniority on that committee is chosen chairman.</a:t>
            </a:r>
            <a:r>
              <a:rPr lang="en-US" altLang="en-US" sz="2000" i="1" dirty="0" smtClean="0">
                <a:solidFill>
                  <a:srgbClr val="FFC000"/>
                </a:solidFill>
              </a:rPr>
              <a:t>  </a:t>
            </a:r>
            <a:r>
              <a:rPr lang="en-US" altLang="en-US" sz="2000" dirty="0" smtClean="0"/>
              <a:t>The 104</a:t>
            </a:r>
            <a:r>
              <a:rPr lang="en-US" altLang="en-US" sz="2000" baseline="30000" dirty="0" smtClean="0"/>
              <a:t>th</a:t>
            </a:r>
            <a:r>
              <a:rPr lang="en-US" altLang="en-US" sz="2000" dirty="0" smtClean="0"/>
              <a:t> Congress imposed term limits of 6 years for both House and Senate chairmen.  This took effect starting in 2001, and was one of the Gingrich </a:t>
            </a:r>
            <a:r>
              <a:rPr lang="en-US" altLang="en-US" sz="2000" dirty="0" smtClean="0"/>
              <a:t>reforms.</a:t>
            </a:r>
            <a:endParaRPr lang="en-US" altLang="en-US" sz="20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2133600"/>
            <a:ext cx="3962400" cy="2627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231001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81000" y="0"/>
            <a:ext cx="8229600" cy="1143000"/>
          </a:xfrm>
        </p:spPr>
        <p:txBody>
          <a:bodyPr lIns="0" rIns="0" bIns="0" anchor="b" anchorCtr="0">
            <a:normAutofit/>
          </a:bodyPr>
          <a:lstStyle/>
          <a:p>
            <a:pPr eaLnBrk="1" hangingPunct="1">
              <a:defRPr/>
            </a:pPr>
            <a:r>
              <a:rPr lang="en-US" altLang="en-US" sz="3900" b="1" smtClean="0">
                <a:solidFill>
                  <a:srgbClr val="FFC000"/>
                </a:solidFill>
              </a:rPr>
              <a:t>Selection of Committee Chairmen</a:t>
            </a:r>
          </a:p>
        </p:txBody>
      </p:sp>
      <p:sp>
        <p:nvSpPr>
          <p:cNvPr id="5" name="Content Placeholder 4"/>
          <p:cNvSpPr>
            <a:spLocks noGrp="1"/>
          </p:cNvSpPr>
          <p:nvPr>
            <p:ph sz="half" idx="4294967295"/>
          </p:nvPr>
        </p:nvSpPr>
        <p:spPr>
          <a:xfrm>
            <a:off x="457200" y="1219200"/>
            <a:ext cx="4038600" cy="4433888"/>
          </a:xfrm>
        </p:spPr>
        <p:txBody>
          <a:bodyPr>
            <a:normAutofit fontScale="92500" lnSpcReduction="10000"/>
          </a:bodyPr>
          <a:lstStyle/>
          <a:p>
            <a:pPr marL="273050" indent="-273050" eaLnBrk="1" hangingPunct="1">
              <a:lnSpc>
                <a:spcPct val="80000"/>
              </a:lnSpc>
              <a:buFont typeface="Wingdings" pitchFamily="2" charset="2"/>
              <a:buNone/>
              <a:defRPr/>
            </a:pPr>
            <a:r>
              <a:rPr lang="en-US" altLang="en-US" sz="2400" smtClean="0"/>
              <a:t>C.	Advantages of </a:t>
            </a:r>
            <a:r>
              <a:rPr lang="en-US" altLang="en-US" sz="2400" b="1" smtClean="0">
                <a:solidFill>
                  <a:srgbClr val="FFC000"/>
                </a:solidFill>
              </a:rPr>
              <a:t>seniority system</a:t>
            </a:r>
            <a:r>
              <a:rPr lang="en-US" altLang="en-US" sz="2400" smtClean="0">
                <a:solidFill>
                  <a:srgbClr val="FFC000"/>
                </a:solidFill>
              </a:rPr>
              <a:t>:</a:t>
            </a:r>
          </a:p>
          <a:p>
            <a:pPr marL="273050" indent="-273050" eaLnBrk="1" hangingPunct="1">
              <a:lnSpc>
                <a:spcPct val="80000"/>
              </a:lnSpc>
              <a:buFont typeface="Wingdings" pitchFamily="2" charset="2"/>
              <a:buNone/>
              <a:defRPr/>
            </a:pPr>
            <a:r>
              <a:rPr lang="en-US" altLang="en-US" sz="2400" smtClean="0"/>
              <a:t>1.	Experience.</a:t>
            </a:r>
          </a:p>
          <a:p>
            <a:pPr marL="273050" indent="-273050" eaLnBrk="1" hangingPunct="1">
              <a:lnSpc>
                <a:spcPct val="80000"/>
              </a:lnSpc>
              <a:buFont typeface="Wingdings" pitchFamily="2" charset="2"/>
              <a:buNone/>
              <a:defRPr/>
            </a:pPr>
            <a:r>
              <a:rPr lang="en-US" altLang="en-US" sz="2400" smtClean="0"/>
              <a:t>2.	Stability.</a:t>
            </a:r>
          </a:p>
          <a:p>
            <a:pPr marL="273050" indent="-273050" eaLnBrk="1" hangingPunct="1">
              <a:lnSpc>
                <a:spcPct val="80000"/>
              </a:lnSpc>
              <a:buFont typeface="Wingdings" pitchFamily="2" charset="2"/>
              <a:buNone/>
              <a:defRPr/>
            </a:pPr>
            <a:r>
              <a:rPr lang="en-US" altLang="en-US" sz="2400" b="1" smtClean="0"/>
              <a:t>3.	</a:t>
            </a:r>
            <a:r>
              <a:rPr lang="en-US" altLang="en-US" sz="2400" b="1" smtClean="0">
                <a:solidFill>
                  <a:srgbClr val="FFC000"/>
                </a:solidFill>
              </a:rPr>
              <a:t>Expertise.</a:t>
            </a:r>
            <a:endParaRPr lang="en-US" altLang="en-US" sz="2400" smtClean="0">
              <a:solidFill>
                <a:srgbClr val="FFC000"/>
              </a:solidFill>
            </a:endParaRPr>
          </a:p>
          <a:p>
            <a:pPr marL="273050" indent="-273050" eaLnBrk="1" hangingPunct="1">
              <a:lnSpc>
                <a:spcPct val="80000"/>
              </a:lnSpc>
              <a:buFont typeface="Wingdings" pitchFamily="2" charset="2"/>
              <a:buNone/>
              <a:defRPr/>
            </a:pPr>
            <a:r>
              <a:rPr lang="en-US" altLang="en-US" sz="2400" smtClean="0"/>
              <a:t>4.	Reduces infighting among those who would be rivals for chairmen. </a:t>
            </a:r>
          </a:p>
          <a:p>
            <a:pPr marL="273050" indent="-273050" eaLnBrk="1" hangingPunct="1">
              <a:lnSpc>
                <a:spcPct val="80000"/>
              </a:lnSpc>
              <a:buFont typeface="Wingdings" pitchFamily="2" charset="2"/>
              <a:buNone/>
              <a:defRPr/>
            </a:pPr>
            <a:r>
              <a:rPr lang="en-US" altLang="en-US" sz="2400" smtClean="0"/>
              <a:t>D.  Disadvantages of seniority system:  Increases influence of 1 party states, and decreases influence of competitive states.</a:t>
            </a:r>
          </a:p>
          <a:p>
            <a:pPr marL="273050" indent="-273050" eaLnBrk="1" hangingPunct="1">
              <a:lnSpc>
                <a:spcPct val="80000"/>
              </a:lnSpc>
              <a:buFont typeface="Wingdings" pitchFamily="2" charset="2"/>
              <a:buNone/>
              <a:defRPr/>
            </a:pPr>
            <a:r>
              <a:rPr lang="en-US" altLang="en-US" sz="2400" smtClean="0"/>
              <a:t>E.  “Ranking member:” most senior member of minority party on a committee</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524000"/>
            <a:ext cx="381000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71142784"/>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3400" y="-304800"/>
            <a:ext cx="8229600" cy="1143000"/>
          </a:xfrm>
        </p:spPr>
        <p:txBody>
          <a:bodyPr lIns="0" rIns="0" bIns="0" anchor="b" anchorCtr="0">
            <a:normAutofit/>
          </a:bodyPr>
          <a:lstStyle/>
          <a:p>
            <a:pPr eaLnBrk="1" hangingPunct="1">
              <a:defRPr/>
            </a:pPr>
            <a:r>
              <a:rPr lang="en-US" altLang="en-US" sz="3900" b="1" smtClean="0">
                <a:solidFill>
                  <a:srgbClr val="FFC000"/>
                </a:solidFill>
              </a:rPr>
              <a:t>Selection of Committee Members</a:t>
            </a:r>
          </a:p>
        </p:txBody>
      </p:sp>
      <p:sp>
        <p:nvSpPr>
          <p:cNvPr id="5" name="Content Placeholder 4"/>
          <p:cNvSpPr>
            <a:spLocks noGrp="1"/>
          </p:cNvSpPr>
          <p:nvPr>
            <p:ph sz="half" idx="4294967295"/>
          </p:nvPr>
        </p:nvSpPr>
        <p:spPr>
          <a:xfrm>
            <a:off x="457200" y="1219200"/>
            <a:ext cx="4038600" cy="4433888"/>
          </a:xfrm>
        </p:spPr>
        <p:txBody>
          <a:bodyPr>
            <a:normAutofit/>
          </a:bodyPr>
          <a:lstStyle/>
          <a:p>
            <a:pPr marL="273050" indent="-273050" eaLnBrk="1" hangingPunct="1">
              <a:lnSpc>
                <a:spcPct val="80000"/>
              </a:lnSpc>
              <a:buFont typeface="Wingdings" pitchFamily="2" charset="2"/>
              <a:buNone/>
              <a:defRPr/>
            </a:pPr>
            <a:r>
              <a:rPr lang="en-US" altLang="en-US" sz="2000" b="1" smtClean="0">
                <a:solidFill>
                  <a:srgbClr val="FFC000"/>
                </a:solidFill>
              </a:rPr>
              <a:t>A.	Importance of getting on the right committee, i.e., one in which a member can best serve his constituents, and thus increase his/her chances of reelection.  </a:t>
            </a:r>
            <a:endParaRPr lang="en-US" altLang="en-US" sz="2000" smtClean="0">
              <a:solidFill>
                <a:srgbClr val="FFC000"/>
              </a:solidFill>
            </a:endParaRPr>
          </a:p>
          <a:p>
            <a:pPr marL="273050" indent="-273050" eaLnBrk="1" hangingPunct="1">
              <a:lnSpc>
                <a:spcPct val="80000"/>
              </a:lnSpc>
              <a:buFont typeface="Wingdings" pitchFamily="2" charset="2"/>
              <a:buNone/>
              <a:defRPr/>
            </a:pPr>
            <a:r>
              <a:rPr lang="en-US" altLang="en-US" sz="2000" smtClean="0"/>
              <a:t>	B.  Members are assigned to committees by either the Committee on Committees (Rep.) or the Steering and Policy Committee (Dem.).</a:t>
            </a:r>
          </a:p>
          <a:p>
            <a:pPr marL="273050" indent="-273050" eaLnBrk="1" hangingPunct="1">
              <a:lnSpc>
                <a:spcPct val="80000"/>
              </a:lnSpc>
              <a:buFont typeface="Wingdings" pitchFamily="2" charset="2"/>
              <a:buNone/>
              <a:defRPr/>
            </a:pPr>
            <a:r>
              <a:rPr lang="en-US" altLang="en-US" sz="2000" smtClean="0"/>
              <a:t>	C. Whichever party has a majority in the house will have a majority on each committee.</a:t>
            </a:r>
          </a:p>
          <a:p>
            <a:pPr marL="273050" indent="-273050" eaLnBrk="1" hangingPunct="1">
              <a:lnSpc>
                <a:spcPct val="80000"/>
              </a:lnSpc>
              <a:buFont typeface="Wingdings" pitchFamily="2" charset="2"/>
              <a:buNone/>
              <a:defRPr/>
            </a:pPr>
            <a:r>
              <a:rPr lang="en-US" altLang="en-US" sz="2000" smtClean="0"/>
              <a:t>	D.  Committee chairman is of majority party, ranking member is of minority party.</a:t>
            </a:r>
          </a:p>
          <a:p>
            <a:pPr marL="273050" indent="-273050" eaLnBrk="1" hangingPunct="1">
              <a:lnSpc>
                <a:spcPct val="80000"/>
              </a:lnSpc>
              <a:defRPr/>
            </a:pPr>
            <a:endParaRPr lang="en-US" altLang="en-US" sz="2000" smtClean="0"/>
          </a:p>
          <a:p>
            <a:pPr marL="273050" indent="-273050" eaLnBrk="1" hangingPunct="1">
              <a:lnSpc>
                <a:spcPct val="80000"/>
              </a:lnSpc>
              <a:defRPr/>
            </a:pPr>
            <a:endParaRPr lang="en-US" altLang="en-US" sz="2000" smtClean="0"/>
          </a:p>
        </p:txBody>
      </p:sp>
      <p:pic>
        <p:nvPicPr>
          <p:cNvPr id="7172" name="Picture 2" descr="http://rds.yahoo.com/_ylt=A0S020zNDwtL0WMAoHejzbkF/SIG=12kljjjb4/EXP=1259102541/**http%3A/news.bbc.co.uk/olmedia/1030000/images/_1034085_mpc3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308225"/>
            <a:ext cx="4343400"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81724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lIns="0" rIns="0" bIns="0" anchor="b" anchorCtr="0">
            <a:normAutofit fontScale="90000"/>
          </a:bodyPr>
          <a:lstStyle/>
          <a:p>
            <a:pPr eaLnBrk="1" hangingPunct="1">
              <a:defRPr/>
            </a:pPr>
            <a:r>
              <a:rPr lang="en-US" altLang="en-US" sz="2300" b="1" smtClean="0"/>
              <a:t/>
            </a:r>
            <a:br>
              <a:rPr lang="en-US" altLang="en-US" sz="2300" b="1" smtClean="0"/>
            </a:br>
            <a:r>
              <a:rPr lang="en-US" altLang="en-US" sz="2300" b="1" smtClean="0"/>
              <a:t/>
            </a:r>
            <a:br>
              <a:rPr lang="en-US" altLang="en-US" sz="2300" b="1" smtClean="0"/>
            </a:br>
            <a:r>
              <a:rPr lang="en-US" altLang="en-US" sz="2300" b="1" smtClean="0"/>
              <a:t/>
            </a:r>
            <a:br>
              <a:rPr lang="en-US" altLang="en-US" sz="2300" b="1" smtClean="0"/>
            </a:br>
            <a:r>
              <a:rPr lang="en-US" altLang="en-US" sz="2300" b="1" smtClean="0"/>
              <a:t/>
            </a:r>
            <a:br>
              <a:rPr lang="en-US" altLang="en-US" sz="2300" b="1" smtClean="0"/>
            </a:br>
            <a:r>
              <a:rPr lang="en-US" altLang="en-US" sz="2300" b="1" smtClean="0"/>
              <a:t/>
            </a:r>
            <a:br>
              <a:rPr lang="en-US" altLang="en-US" sz="2300" b="1" smtClean="0"/>
            </a:br>
            <a:r>
              <a:rPr lang="en-US" altLang="en-US" sz="4600" b="1" smtClean="0">
                <a:solidFill>
                  <a:srgbClr val="FFC000"/>
                </a:solidFill>
              </a:rPr>
              <a:t>Important Committees</a:t>
            </a:r>
            <a:r>
              <a:rPr lang="en-US" altLang="en-US" sz="2300" b="1" smtClean="0"/>
              <a:t/>
            </a:r>
            <a:br>
              <a:rPr lang="en-US" altLang="en-US" sz="2300" b="1" smtClean="0"/>
            </a:br>
            <a:endParaRPr lang="en-US" altLang="en-US" sz="3900" smtClean="0"/>
          </a:p>
        </p:txBody>
      </p:sp>
      <p:sp>
        <p:nvSpPr>
          <p:cNvPr id="71682" name="Content Placeholder 4"/>
          <p:cNvSpPr>
            <a:spLocks noGrp="1"/>
          </p:cNvSpPr>
          <p:nvPr>
            <p:ph sz="half" idx="4294967295"/>
          </p:nvPr>
        </p:nvSpPr>
        <p:spPr>
          <a:xfrm>
            <a:off x="457200" y="1920875"/>
            <a:ext cx="4038600" cy="4433888"/>
          </a:xfrm>
        </p:spPr>
        <p:txBody>
          <a:bodyPr/>
          <a:lstStyle/>
          <a:p>
            <a:pPr marL="273050" indent="-273050" eaLnBrk="1" hangingPunct="1">
              <a:buFont typeface="Wingdings" pitchFamily="2" charset="2"/>
              <a:buNone/>
              <a:defRPr/>
            </a:pPr>
            <a:r>
              <a:rPr lang="en-US" altLang="en-US" sz="2900" b="1" dirty="0" smtClean="0">
                <a:solidFill>
                  <a:srgbClr val="FFC000"/>
                </a:solidFill>
              </a:rPr>
              <a:t>Standing</a:t>
            </a:r>
            <a:endParaRPr lang="en-US" altLang="en-US" sz="2900" b="1" dirty="0" smtClean="0">
              <a:solidFill>
                <a:srgbClr val="FFC000"/>
              </a:solidFill>
            </a:endParaRPr>
          </a:p>
          <a:p>
            <a:pPr marL="273050" indent="-273050" eaLnBrk="1" hangingPunct="1">
              <a:buFont typeface="Wingdings" pitchFamily="2" charset="2"/>
              <a:buNone/>
              <a:defRPr/>
            </a:pPr>
            <a:r>
              <a:rPr lang="en-US" altLang="en-US" sz="2900" b="1" dirty="0" smtClean="0">
                <a:solidFill>
                  <a:srgbClr val="FFC000"/>
                </a:solidFill>
              </a:rPr>
              <a:t>committees are the</a:t>
            </a:r>
          </a:p>
          <a:p>
            <a:pPr marL="273050" indent="-273050" eaLnBrk="1" hangingPunct="1">
              <a:buFont typeface="Wingdings" pitchFamily="2" charset="2"/>
              <a:buNone/>
              <a:defRPr/>
            </a:pPr>
            <a:r>
              <a:rPr lang="en-US" altLang="en-US" sz="2900" b="1" dirty="0" smtClean="0">
                <a:solidFill>
                  <a:srgbClr val="FFC000"/>
                </a:solidFill>
              </a:rPr>
              <a:t>permanent committees of</a:t>
            </a:r>
          </a:p>
          <a:p>
            <a:pPr marL="273050" indent="-273050" eaLnBrk="1" hangingPunct="1">
              <a:buFont typeface="Wingdings" pitchFamily="2" charset="2"/>
              <a:buNone/>
              <a:defRPr/>
            </a:pPr>
            <a:r>
              <a:rPr lang="en-US" altLang="en-US" sz="2900" b="1" dirty="0" smtClean="0">
                <a:solidFill>
                  <a:srgbClr val="FFC000"/>
                </a:solidFill>
              </a:rPr>
              <a:t>Congress.  They have</a:t>
            </a:r>
          </a:p>
          <a:p>
            <a:pPr marL="273050" indent="-273050" eaLnBrk="1" hangingPunct="1">
              <a:buFont typeface="Wingdings" pitchFamily="2" charset="2"/>
              <a:buNone/>
              <a:defRPr/>
            </a:pPr>
            <a:r>
              <a:rPr lang="en-US" altLang="en-US" sz="2900" b="1" dirty="0" smtClean="0">
                <a:solidFill>
                  <a:srgbClr val="FFC000"/>
                </a:solidFill>
              </a:rPr>
              <a:t>legislative, investigative,</a:t>
            </a:r>
          </a:p>
          <a:p>
            <a:pPr marL="273050" indent="-273050" eaLnBrk="1" hangingPunct="1">
              <a:buFont typeface="Wingdings" pitchFamily="2" charset="2"/>
              <a:buNone/>
              <a:defRPr/>
            </a:pPr>
            <a:r>
              <a:rPr lang="en-US" altLang="en-US" sz="2900" b="1" dirty="0" smtClean="0">
                <a:solidFill>
                  <a:srgbClr val="FFC000"/>
                </a:solidFill>
              </a:rPr>
              <a:t>and oversight powers</a:t>
            </a:r>
            <a:endParaRPr lang="en-US" altLang="en-US" sz="2900" dirty="0" smtClean="0">
              <a:solidFill>
                <a:srgbClr val="FFC000"/>
              </a:solidFill>
            </a:endParaRPr>
          </a:p>
        </p:txBody>
      </p:sp>
      <p:pic>
        <p:nvPicPr>
          <p:cNvPr id="8196" name="Content Placeholder 4" descr="StandingCommitteesColumns.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572000" y="1828800"/>
            <a:ext cx="4572000" cy="3733800"/>
          </a:xfrm>
        </p:spPr>
      </p:pic>
    </p:spTree>
    <p:extLst>
      <p:ext uri="{BB962C8B-B14F-4D97-AF65-F5344CB8AC3E}">
        <p14:creationId xmlns:p14="http://schemas.microsoft.com/office/powerpoint/2010/main" val="150080773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3"/>
          <p:cNvSpPr>
            <a:spLocks noGrp="1"/>
          </p:cNvSpPr>
          <p:nvPr>
            <p:ph type="title" idx="4294967295"/>
          </p:nvPr>
        </p:nvSpPr>
        <p:spPr>
          <a:xfrm>
            <a:off x="381000" y="0"/>
            <a:ext cx="8229600" cy="1143000"/>
          </a:xfrm>
        </p:spPr>
        <p:txBody>
          <a:bodyPr lIns="0" rIns="0" bIns="0" anchor="b" anchorCtr="0"/>
          <a:lstStyle/>
          <a:p>
            <a:pPr eaLnBrk="1" hangingPunct="1">
              <a:defRPr/>
            </a:pPr>
            <a:r>
              <a:rPr lang="en-US" altLang="en-US" b="1" smtClean="0">
                <a:solidFill>
                  <a:srgbClr val="FFC000"/>
                </a:solidFill>
              </a:rPr>
              <a:t>Types of Standing Committees</a:t>
            </a:r>
          </a:p>
        </p:txBody>
      </p:sp>
      <p:sp>
        <p:nvSpPr>
          <p:cNvPr id="5" name="Content Placeholder 4"/>
          <p:cNvSpPr>
            <a:spLocks noGrp="1"/>
          </p:cNvSpPr>
          <p:nvPr>
            <p:ph sz="half" idx="4294967295"/>
          </p:nvPr>
        </p:nvSpPr>
        <p:spPr>
          <a:xfrm>
            <a:off x="457200" y="1143000"/>
            <a:ext cx="4038600" cy="4433888"/>
          </a:xfrm>
        </p:spPr>
        <p:txBody>
          <a:bodyPr>
            <a:normAutofit fontScale="92500"/>
          </a:bodyPr>
          <a:lstStyle/>
          <a:p>
            <a:pPr marL="273050" indent="-273050" eaLnBrk="1" hangingPunct="1">
              <a:lnSpc>
                <a:spcPct val="90000"/>
              </a:lnSpc>
              <a:buFont typeface="Wingdings" pitchFamily="2" charset="2"/>
              <a:buNone/>
              <a:defRPr/>
            </a:pPr>
            <a:r>
              <a:rPr lang="en-US" altLang="en-US" sz="2800" smtClean="0"/>
              <a:t>A. Types of standing committees:</a:t>
            </a:r>
          </a:p>
          <a:p>
            <a:pPr marL="273050" indent="-273050" eaLnBrk="1" hangingPunct="1">
              <a:lnSpc>
                <a:spcPct val="90000"/>
              </a:lnSpc>
              <a:defRPr/>
            </a:pPr>
            <a:endParaRPr lang="en-US" altLang="en-US" sz="2800" smtClean="0"/>
          </a:p>
          <a:p>
            <a:pPr marL="273050" indent="-273050" eaLnBrk="1" hangingPunct="1">
              <a:lnSpc>
                <a:spcPct val="90000"/>
              </a:lnSpc>
              <a:buFont typeface="Wingdings" pitchFamily="2" charset="2"/>
              <a:buNone/>
              <a:defRPr/>
            </a:pPr>
            <a:r>
              <a:rPr lang="en-US" altLang="en-US" sz="2800" smtClean="0"/>
              <a:t>1.	Authorizing:  allow for creation of fed. programs</a:t>
            </a:r>
          </a:p>
          <a:p>
            <a:pPr marL="273050" indent="-273050" eaLnBrk="1" hangingPunct="1">
              <a:lnSpc>
                <a:spcPct val="90000"/>
              </a:lnSpc>
              <a:buFont typeface="Wingdings" pitchFamily="2" charset="2"/>
              <a:buNone/>
              <a:defRPr/>
            </a:pPr>
            <a:r>
              <a:rPr lang="en-US" altLang="en-US" sz="2800" smtClean="0"/>
              <a:t>2.	Appropriations:  provide funding for fed. programs</a:t>
            </a:r>
          </a:p>
          <a:p>
            <a:pPr marL="273050" indent="-273050" eaLnBrk="1" hangingPunct="1">
              <a:lnSpc>
                <a:spcPct val="90000"/>
              </a:lnSpc>
              <a:buFont typeface="Wingdings" pitchFamily="2" charset="2"/>
              <a:buNone/>
              <a:defRPr/>
            </a:pPr>
            <a:r>
              <a:rPr lang="en-US" altLang="en-US" sz="2800" smtClean="0"/>
              <a:t>3.	Revenue and budget:  raise money for fed. programs</a:t>
            </a:r>
          </a:p>
          <a:p>
            <a:pPr marL="273050" indent="-273050" eaLnBrk="1" hangingPunct="1">
              <a:lnSpc>
                <a:spcPct val="90000"/>
              </a:lnSpc>
              <a:defRPr/>
            </a:pPr>
            <a:endParaRPr lang="en-US" altLang="en-US" sz="2800" smtClean="0"/>
          </a:p>
        </p:txBody>
      </p:sp>
      <p:pic>
        <p:nvPicPr>
          <p:cNvPr id="9220" name="Content Placeholder 6" descr="rman2541l.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4852988" y="1908175"/>
            <a:ext cx="3629025" cy="3927475"/>
          </a:xfrm>
        </p:spPr>
      </p:pic>
    </p:spTree>
    <p:extLst>
      <p:ext uri="{BB962C8B-B14F-4D97-AF65-F5344CB8AC3E}">
        <p14:creationId xmlns:p14="http://schemas.microsoft.com/office/powerpoint/2010/main" val="1274818173"/>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3"/>
          <p:cNvSpPr>
            <a:spLocks noGrp="1"/>
          </p:cNvSpPr>
          <p:nvPr>
            <p:ph type="title" idx="4294967295"/>
          </p:nvPr>
        </p:nvSpPr>
        <p:spPr>
          <a:xfrm>
            <a:off x="381000" y="-152400"/>
            <a:ext cx="8229600" cy="1143000"/>
          </a:xfrm>
        </p:spPr>
        <p:txBody>
          <a:bodyPr lIns="0" rIns="0" bIns="0" anchor="b" anchorCtr="0"/>
          <a:lstStyle/>
          <a:p>
            <a:pPr eaLnBrk="1" hangingPunct="1">
              <a:defRPr/>
            </a:pPr>
            <a:r>
              <a:rPr lang="en-US" altLang="en-US" sz="5800" b="1" smtClean="0">
                <a:solidFill>
                  <a:srgbClr val="FFC000"/>
                </a:solidFill>
              </a:rPr>
              <a:t>House</a:t>
            </a:r>
          </a:p>
        </p:txBody>
      </p:sp>
      <p:sp>
        <p:nvSpPr>
          <p:cNvPr id="5" name="Content Placeholder 4"/>
          <p:cNvSpPr>
            <a:spLocks noGrp="1"/>
          </p:cNvSpPr>
          <p:nvPr>
            <p:ph sz="half" idx="4294967295"/>
          </p:nvPr>
        </p:nvSpPr>
        <p:spPr>
          <a:xfrm>
            <a:off x="0" y="457200"/>
            <a:ext cx="5410200" cy="4433888"/>
          </a:xfrm>
        </p:spPr>
        <p:txBody>
          <a:bodyPr>
            <a:normAutofit fontScale="92500" lnSpcReduction="20000"/>
          </a:bodyPr>
          <a:lstStyle/>
          <a:p>
            <a:pPr marL="273050" indent="-273050" eaLnBrk="1" hangingPunct="1">
              <a:lnSpc>
                <a:spcPct val="80000"/>
              </a:lnSpc>
              <a:buFont typeface="Wingdings" pitchFamily="2" charset="2"/>
              <a:buNone/>
              <a:defRPr/>
            </a:pPr>
            <a:r>
              <a:rPr lang="en-US" altLang="en-US" sz="2500" smtClean="0"/>
              <a:t> </a:t>
            </a:r>
          </a:p>
          <a:p>
            <a:pPr marL="273050" indent="-273050" eaLnBrk="1" hangingPunct="1">
              <a:lnSpc>
                <a:spcPct val="80000"/>
              </a:lnSpc>
              <a:buFont typeface="Wingdings" pitchFamily="2" charset="2"/>
              <a:buNone/>
              <a:defRPr/>
            </a:pPr>
            <a:endParaRPr lang="en-US" altLang="en-US" sz="2500" smtClean="0"/>
          </a:p>
          <a:p>
            <a:pPr marL="273050" indent="-273050" eaLnBrk="1" hangingPunct="1">
              <a:lnSpc>
                <a:spcPct val="80000"/>
              </a:lnSpc>
              <a:buFont typeface="Wingdings" pitchFamily="2" charset="2"/>
              <a:buNone/>
              <a:defRPr/>
            </a:pPr>
            <a:r>
              <a:rPr lang="en-US" altLang="en-US" sz="2500" b="1" smtClean="0">
                <a:solidFill>
                  <a:srgbClr val="FFC000"/>
                </a:solidFill>
              </a:rPr>
              <a:t>1.	Rules:  most powerful of all.  Sets legislative calendar and establishes "rules" for debate and amendments.	</a:t>
            </a:r>
            <a:endParaRPr lang="en-US" altLang="en-US" sz="2500" smtClean="0">
              <a:solidFill>
                <a:srgbClr val="FFC000"/>
              </a:solidFill>
            </a:endParaRPr>
          </a:p>
          <a:p>
            <a:pPr marL="273050" indent="-273050" eaLnBrk="1" hangingPunct="1">
              <a:lnSpc>
                <a:spcPct val="80000"/>
              </a:lnSpc>
              <a:buFont typeface="Wingdings" pitchFamily="2" charset="2"/>
              <a:buNone/>
              <a:defRPr/>
            </a:pPr>
            <a:r>
              <a:rPr lang="en-US" altLang="en-US" sz="2500" b="1" smtClean="0">
                <a:solidFill>
                  <a:srgbClr val="FFC000"/>
                </a:solidFill>
              </a:rPr>
              <a:t>2.   Ways and Means:  deals with tax bills.</a:t>
            </a:r>
          </a:p>
          <a:p>
            <a:pPr marL="273050" indent="-273050" eaLnBrk="1" hangingPunct="1">
              <a:lnSpc>
                <a:spcPct val="80000"/>
              </a:lnSpc>
              <a:buFont typeface="Wingdings" pitchFamily="2" charset="2"/>
              <a:buNone/>
              <a:defRPr/>
            </a:pPr>
            <a:r>
              <a:rPr lang="en-US" altLang="en-US" sz="2500" smtClean="0"/>
              <a:t>3.   Appropriations:  deals with spending bills.  </a:t>
            </a:r>
          </a:p>
          <a:p>
            <a:pPr marL="273050" indent="-273050" eaLnBrk="1" hangingPunct="1">
              <a:lnSpc>
                <a:spcPct val="80000"/>
              </a:lnSpc>
              <a:buFont typeface="Wingdings" pitchFamily="2" charset="2"/>
              <a:buNone/>
              <a:defRPr/>
            </a:pPr>
            <a:r>
              <a:rPr lang="en-US" altLang="en-US" sz="2500" smtClean="0"/>
              <a:t> </a:t>
            </a:r>
          </a:p>
          <a:p>
            <a:pPr marL="273050" indent="-273050" eaLnBrk="1" hangingPunct="1">
              <a:lnSpc>
                <a:spcPct val="80000"/>
              </a:lnSpc>
              <a:buFont typeface="Wingdings" pitchFamily="2" charset="2"/>
              <a:buNone/>
              <a:defRPr/>
            </a:pPr>
            <a:r>
              <a:rPr lang="en-US" altLang="en-US" sz="2500" smtClean="0"/>
              <a:t>a.	Authorization bill allows for money to be spent, and appropriation bill provides the actual funding for the program.</a:t>
            </a:r>
          </a:p>
          <a:p>
            <a:pPr marL="273050" indent="-273050" eaLnBrk="1" hangingPunct="1">
              <a:lnSpc>
                <a:spcPct val="80000"/>
              </a:lnSpc>
              <a:buFont typeface="Wingdings" pitchFamily="2" charset="2"/>
              <a:buNone/>
              <a:defRPr/>
            </a:pPr>
            <a:r>
              <a:rPr lang="en-US" altLang="en-US" sz="2500" smtClean="0"/>
              <a:t>b.	“Earmarks:” special projects set aside by members to benefit home districts or states.  Dramatic rise of these in recent years.</a:t>
            </a:r>
          </a:p>
          <a:p>
            <a:pPr marL="273050" indent="-273050" eaLnBrk="1" hangingPunct="1">
              <a:lnSpc>
                <a:spcPct val="80000"/>
              </a:lnSpc>
              <a:defRPr/>
            </a:pPr>
            <a:endParaRPr lang="en-US" altLang="en-US" sz="2500" smtClean="0"/>
          </a:p>
        </p:txBody>
      </p:sp>
      <p:pic>
        <p:nvPicPr>
          <p:cNvPr id="10244" name="Content Placeholder 6" descr="HouseWaysandMeans.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711825" y="2057400"/>
            <a:ext cx="3432175" cy="3900488"/>
          </a:xfrm>
        </p:spPr>
      </p:pic>
    </p:spTree>
    <p:extLst>
      <p:ext uri="{BB962C8B-B14F-4D97-AF65-F5344CB8AC3E}">
        <p14:creationId xmlns:p14="http://schemas.microsoft.com/office/powerpoint/2010/main" val="116088583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3"/>
          <p:cNvSpPr>
            <a:spLocks noGrp="1"/>
          </p:cNvSpPr>
          <p:nvPr>
            <p:ph type="title" idx="4294967295"/>
          </p:nvPr>
        </p:nvSpPr>
        <p:spPr>
          <a:xfrm>
            <a:off x="381000" y="0"/>
            <a:ext cx="8229600" cy="1143000"/>
          </a:xfrm>
        </p:spPr>
        <p:txBody>
          <a:bodyPr lIns="0" rIns="0" bIns="0" anchor="b" anchorCtr="0"/>
          <a:lstStyle/>
          <a:p>
            <a:pPr eaLnBrk="1" hangingPunct="1">
              <a:defRPr/>
            </a:pPr>
            <a:r>
              <a:rPr lang="en-US" altLang="en-US" sz="6300" b="1" smtClean="0">
                <a:solidFill>
                  <a:srgbClr val="FFC000"/>
                </a:solidFill>
              </a:rPr>
              <a:t>Senate</a:t>
            </a:r>
          </a:p>
        </p:txBody>
      </p:sp>
      <p:sp>
        <p:nvSpPr>
          <p:cNvPr id="5" name="Content Placeholder 4"/>
          <p:cNvSpPr>
            <a:spLocks noGrp="1"/>
          </p:cNvSpPr>
          <p:nvPr>
            <p:ph sz="half" idx="4294967295"/>
          </p:nvPr>
        </p:nvSpPr>
        <p:spPr>
          <a:xfrm>
            <a:off x="0" y="533400"/>
            <a:ext cx="5638800" cy="4433888"/>
          </a:xfrm>
        </p:spPr>
        <p:txBody>
          <a:bodyPr>
            <a:normAutofit fontScale="92500" lnSpcReduction="20000"/>
          </a:bodyPr>
          <a:lstStyle/>
          <a:p>
            <a:pPr marL="273050" indent="-273050" eaLnBrk="1" hangingPunct="1">
              <a:lnSpc>
                <a:spcPct val="80000"/>
              </a:lnSpc>
              <a:buFont typeface="Wingdings" pitchFamily="2" charset="2"/>
              <a:buNone/>
              <a:defRPr/>
            </a:pPr>
            <a:endParaRPr lang="en-US" altLang="en-US" sz="2500" dirty="0" smtClean="0"/>
          </a:p>
          <a:p>
            <a:pPr marL="273050" indent="-273050" eaLnBrk="1" hangingPunct="1">
              <a:lnSpc>
                <a:spcPct val="80000"/>
              </a:lnSpc>
              <a:buFont typeface="Wingdings" pitchFamily="2" charset="2"/>
              <a:buNone/>
              <a:defRPr/>
            </a:pPr>
            <a:endParaRPr lang="en-US" altLang="en-US" sz="2500" dirty="0" smtClean="0"/>
          </a:p>
          <a:p>
            <a:pPr marL="273050" indent="-273050" eaLnBrk="1" hangingPunct="1">
              <a:lnSpc>
                <a:spcPct val="80000"/>
              </a:lnSpc>
              <a:buFont typeface="Wingdings" pitchFamily="2" charset="2"/>
              <a:buNone/>
              <a:defRPr/>
            </a:pPr>
            <a:r>
              <a:rPr lang="en-US" altLang="en-US" sz="2400" dirty="0" smtClean="0"/>
              <a:t>1.	Finance:  deals with tax bills.</a:t>
            </a:r>
          </a:p>
          <a:p>
            <a:pPr marL="273050" indent="-273050" eaLnBrk="1" hangingPunct="1">
              <a:lnSpc>
                <a:spcPct val="80000"/>
              </a:lnSpc>
              <a:buFont typeface="Wingdings" pitchFamily="2" charset="2"/>
              <a:buNone/>
              <a:defRPr/>
            </a:pPr>
            <a:r>
              <a:rPr lang="en-US" altLang="en-US" sz="2400" dirty="0" smtClean="0"/>
              <a:t>2.  Appropriations:  deals with spending bills.</a:t>
            </a:r>
          </a:p>
          <a:p>
            <a:pPr marL="273050" indent="-273050" eaLnBrk="1" hangingPunct="1">
              <a:lnSpc>
                <a:spcPct val="80000"/>
              </a:lnSpc>
              <a:buFont typeface="Wingdings" pitchFamily="2" charset="2"/>
              <a:buNone/>
              <a:defRPr/>
            </a:pPr>
            <a:r>
              <a:rPr lang="en-US" altLang="en-US" sz="2400" dirty="0" smtClean="0"/>
              <a:t>3.  Foreign Relations.  Highly prestigious.  Senate has larger  role in foreign affairs than House because of </a:t>
            </a:r>
            <a:r>
              <a:rPr lang="en-US" altLang="en-US" sz="2400" b="1" dirty="0" smtClean="0">
                <a:solidFill>
                  <a:srgbClr val="FFC000"/>
                </a:solidFill>
              </a:rPr>
              <a:t>treaty ratification</a:t>
            </a:r>
            <a:r>
              <a:rPr lang="en-US" altLang="en-US" sz="2400" dirty="0" smtClean="0">
                <a:solidFill>
                  <a:srgbClr val="FFC000"/>
                </a:solidFill>
              </a:rPr>
              <a:t> </a:t>
            </a:r>
            <a:r>
              <a:rPr lang="en-US" altLang="en-US" sz="2400" dirty="0" smtClean="0"/>
              <a:t>and ambassador confirmation provisions in Const.</a:t>
            </a:r>
          </a:p>
          <a:p>
            <a:pPr marL="273050" indent="-273050" eaLnBrk="1" hangingPunct="1">
              <a:lnSpc>
                <a:spcPct val="80000"/>
              </a:lnSpc>
              <a:buFont typeface="Wingdings" pitchFamily="2" charset="2"/>
              <a:buNone/>
              <a:defRPr/>
            </a:pPr>
            <a:r>
              <a:rPr lang="en-US" altLang="en-US" sz="2400" dirty="0" smtClean="0"/>
              <a:t>4.	Judiciary:  Screens judicial nominees.  Careful scrutiny given because of the power of the modern judiciary and the fact that judges have life terms.  Presidents Clinton and Bush 43 both criticized the committee by holding up numerous judicial nominations.  Some delays under Clinton lasted many months, and in some cases, years.</a:t>
            </a:r>
            <a:r>
              <a:rPr lang="en-US" altLang="en-US" sz="2500" dirty="0" smtClean="0"/>
              <a:t> </a:t>
            </a:r>
            <a:r>
              <a:rPr lang="en-US" altLang="en-US" sz="2200" dirty="0" smtClean="0"/>
              <a:t>The current Congress is still holding up Obama’s most current Supreme Court nomination</a:t>
            </a:r>
            <a:r>
              <a:rPr lang="en-US" altLang="en-US" sz="2500" dirty="0" smtClean="0"/>
              <a:t>.   </a:t>
            </a:r>
            <a:endParaRPr lang="en-US" altLang="en-US" sz="2500" dirty="0" smtClean="0"/>
          </a:p>
          <a:p>
            <a:pPr marL="273050" indent="-273050" eaLnBrk="1" hangingPunct="1">
              <a:lnSpc>
                <a:spcPct val="80000"/>
              </a:lnSpc>
              <a:buFont typeface="Wingdings" pitchFamily="2" charset="2"/>
              <a:buNone/>
              <a:defRPr/>
            </a:pPr>
            <a:endParaRPr lang="en-US" altLang="en-US" sz="2500" dirty="0" smtClean="0"/>
          </a:p>
        </p:txBody>
      </p:sp>
      <p:pic>
        <p:nvPicPr>
          <p:cNvPr id="11268" name="Content Placeholder 6" descr="gropper_senate.jpg"/>
          <p:cNvPicPr>
            <a:picLocks noGrp="1" noChangeAspect="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5715000" y="2057400"/>
            <a:ext cx="3429000" cy="2971800"/>
          </a:xfrm>
        </p:spPr>
      </p:pic>
    </p:spTree>
    <p:extLst>
      <p:ext uri="{BB962C8B-B14F-4D97-AF65-F5344CB8AC3E}">
        <p14:creationId xmlns:p14="http://schemas.microsoft.com/office/powerpoint/2010/main" val="215493718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533400" y="-228600"/>
            <a:ext cx="8229600" cy="1143000"/>
          </a:xfrm>
        </p:spPr>
        <p:txBody>
          <a:bodyPr lIns="0" rIns="0" bIns="0" anchor="b" anchorCtr="0">
            <a:normAutofit fontScale="90000"/>
          </a:bodyPr>
          <a:lstStyle/>
          <a:p>
            <a:pPr eaLnBrk="1" hangingPunct="1">
              <a:defRPr/>
            </a:pPr>
            <a:r>
              <a:rPr lang="en-US" altLang="en-US" sz="3900" b="1" smtClean="0"/>
              <a:t> </a:t>
            </a:r>
            <a:r>
              <a:rPr lang="en-US" altLang="en-US" sz="3900" smtClean="0"/>
              <a:t/>
            </a:r>
            <a:br>
              <a:rPr lang="en-US" altLang="en-US" sz="3900" smtClean="0"/>
            </a:br>
            <a:r>
              <a:rPr lang="en-US" altLang="en-US" sz="3900" b="1" smtClean="0">
                <a:solidFill>
                  <a:srgbClr val="FFC000"/>
                </a:solidFill>
              </a:rPr>
              <a:t>Conference Committees</a:t>
            </a:r>
          </a:p>
        </p:txBody>
      </p:sp>
      <p:sp>
        <p:nvSpPr>
          <p:cNvPr id="5" name="Content Placeholder 4"/>
          <p:cNvSpPr>
            <a:spLocks noGrp="1"/>
          </p:cNvSpPr>
          <p:nvPr>
            <p:ph sz="half" idx="4294967295"/>
          </p:nvPr>
        </p:nvSpPr>
        <p:spPr>
          <a:xfrm>
            <a:off x="304800" y="1143000"/>
            <a:ext cx="4724400" cy="4433888"/>
          </a:xfrm>
        </p:spPr>
        <p:txBody>
          <a:bodyPr>
            <a:normAutofit lnSpcReduction="10000"/>
          </a:bodyPr>
          <a:lstStyle/>
          <a:p>
            <a:pPr marL="273050" indent="-273050" eaLnBrk="1" hangingPunct="1">
              <a:lnSpc>
                <a:spcPct val="80000"/>
              </a:lnSpc>
              <a:buFont typeface="Wingdings" pitchFamily="2" charset="2"/>
              <a:buNone/>
              <a:defRPr/>
            </a:pPr>
            <a:r>
              <a:rPr lang="en-US" altLang="en-US" sz="2400" b="1" smtClean="0">
                <a:solidFill>
                  <a:srgbClr val="FFC000"/>
                </a:solidFill>
              </a:rPr>
              <a:t>A.	Temporary committees comprised of members from both houses.</a:t>
            </a:r>
            <a:endParaRPr lang="en-US" altLang="en-US" sz="2400" smtClean="0">
              <a:solidFill>
                <a:srgbClr val="FFC000"/>
              </a:solidFill>
            </a:endParaRPr>
          </a:p>
          <a:p>
            <a:pPr marL="273050" indent="-273050" eaLnBrk="1" hangingPunct="1">
              <a:lnSpc>
                <a:spcPct val="80000"/>
              </a:lnSpc>
              <a:buFont typeface="Wingdings" pitchFamily="2" charset="2"/>
              <a:buNone/>
              <a:defRPr/>
            </a:pPr>
            <a:r>
              <a:rPr lang="en-US" altLang="en-US" sz="2400" b="1" smtClean="0">
                <a:solidFill>
                  <a:srgbClr val="FFC000"/>
                </a:solidFill>
              </a:rPr>
              <a:t>B.	Develop compromise language on a bill when House and Senate versions differ (about 10% of the time).</a:t>
            </a:r>
            <a:endParaRPr lang="en-US" altLang="en-US" sz="2400" smtClean="0">
              <a:solidFill>
                <a:srgbClr val="FFC000"/>
              </a:solidFill>
            </a:endParaRPr>
          </a:p>
          <a:p>
            <a:pPr marL="273050" indent="-273050" eaLnBrk="1" hangingPunct="1">
              <a:lnSpc>
                <a:spcPct val="80000"/>
              </a:lnSpc>
              <a:buFont typeface="Wingdings" pitchFamily="2" charset="2"/>
              <a:buNone/>
              <a:defRPr/>
            </a:pPr>
            <a:r>
              <a:rPr lang="en-US" altLang="en-US" sz="2400" smtClean="0"/>
              <a:t>C.	After </a:t>
            </a:r>
            <a:r>
              <a:rPr lang="en-US" altLang="en-US" sz="2400" b="1" smtClean="0"/>
              <a:t>conference committee</a:t>
            </a:r>
            <a:r>
              <a:rPr lang="en-US" altLang="en-US" sz="2400" smtClean="0"/>
              <a:t> sends bill back to each house, no amendments are allowed,</a:t>
            </a:r>
          </a:p>
          <a:p>
            <a:pPr marL="273050" indent="-273050" eaLnBrk="1" hangingPunct="1">
              <a:lnSpc>
                <a:spcPct val="80000"/>
              </a:lnSpc>
              <a:buFont typeface="Wingdings" pitchFamily="2" charset="2"/>
              <a:buNone/>
              <a:defRPr/>
            </a:pPr>
            <a:r>
              <a:rPr lang="en-US" altLang="en-US" sz="2400" smtClean="0"/>
              <a:t>and the bill generally passes.</a:t>
            </a:r>
          </a:p>
          <a:p>
            <a:pPr marL="273050" indent="-273050" eaLnBrk="1" hangingPunct="1">
              <a:lnSpc>
                <a:spcPct val="80000"/>
              </a:lnSpc>
              <a:buFont typeface="Wingdings" pitchFamily="2" charset="2"/>
              <a:buNone/>
              <a:defRPr/>
            </a:pPr>
            <a:r>
              <a:rPr lang="en-US" altLang="en-US" sz="2400" smtClean="0"/>
              <a:t>D.	The power of these committees is such that they are often called the "third house of Congress."</a:t>
            </a:r>
          </a:p>
          <a:p>
            <a:pPr marL="273050" indent="-273050" eaLnBrk="1" hangingPunct="1">
              <a:lnSpc>
                <a:spcPct val="80000"/>
              </a:lnSpc>
              <a:buFont typeface="Wingdings" pitchFamily="2" charset="2"/>
              <a:buNone/>
              <a:defRPr/>
            </a:pPr>
            <a:endParaRPr lang="en-US" altLang="en-US" sz="240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676400"/>
            <a:ext cx="4130925" cy="297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9078996"/>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TotalTime>
  <Words>115</Words>
  <Application>Microsoft Office PowerPoint</Application>
  <PresentationFormat>On-screen Show (4:3)</PresentationFormat>
  <Paragraphs>72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THE COMMITTEE SYSTEM</vt:lpstr>
      <vt:lpstr>Selection of Committee Chairmen</vt:lpstr>
      <vt:lpstr>Selection of Committee Chairmen</vt:lpstr>
      <vt:lpstr>Selection of Committee Members</vt:lpstr>
      <vt:lpstr>     Important Committees </vt:lpstr>
      <vt:lpstr>Types of Standing Committees</vt:lpstr>
      <vt:lpstr>House</vt:lpstr>
      <vt:lpstr>Senate</vt:lpstr>
      <vt:lpstr>  Conference Committees</vt:lpstr>
      <vt:lpstr>Other Types of Committees</vt:lpstr>
    </vt:vector>
  </TitlesOfParts>
  <Company>RJUHSD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Armstrong, Mark</dc:creator>
  <cp:lastModifiedBy>Armstrong, Mark</cp:lastModifiedBy>
  <cp:revision>8</cp:revision>
  <dcterms:created xsi:type="dcterms:W3CDTF">2016-09-14T18:03:09Z</dcterms:created>
  <dcterms:modified xsi:type="dcterms:W3CDTF">2016-09-14T19:33:43Z</dcterms:modified>
</cp:coreProperties>
</file>