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64"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9BAEE5-F4B1-49B2-9640-B97B73B7EF8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3240828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BAEE5-F4B1-49B2-9640-B97B73B7EF8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768285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BAEE5-F4B1-49B2-9640-B97B73B7EF8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585171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461B63-9795-4170-A14C-74EA10379DDB}" type="slidenum">
              <a:rPr lang="en-US" altLang="en-US"/>
              <a:pPr>
                <a:defRPr/>
              </a:pPr>
              <a:t>‹#›</a:t>
            </a:fld>
            <a:endParaRPr lang="en-US" altLang="en-US"/>
          </a:p>
        </p:txBody>
      </p:sp>
    </p:spTree>
    <p:extLst>
      <p:ext uri="{BB962C8B-B14F-4D97-AF65-F5344CB8AC3E}">
        <p14:creationId xmlns:p14="http://schemas.microsoft.com/office/powerpoint/2010/main" val="3539096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BAEE5-F4B1-49B2-9640-B97B73B7EF8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2599365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9BAEE5-F4B1-49B2-9640-B97B73B7EF8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244936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9BAEE5-F4B1-49B2-9640-B97B73B7EF8A}"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243841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9BAEE5-F4B1-49B2-9640-B97B73B7EF8A}"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3463567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9BAEE5-F4B1-49B2-9640-B97B73B7EF8A}"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339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BAEE5-F4B1-49B2-9640-B97B73B7EF8A}"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235261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9BAEE5-F4B1-49B2-9640-B97B73B7EF8A}"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1381168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9BAEE5-F4B1-49B2-9640-B97B73B7EF8A}"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DCC738-5C8E-46B8-A7F0-CB3B712FC953}" type="slidenum">
              <a:rPr lang="en-US" smtClean="0"/>
              <a:t>‹#›</a:t>
            </a:fld>
            <a:endParaRPr lang="en-US"/>
          </a:p>
        </p:txBody>
      </p:sp>
    </p:spTree>
    <p:extLst>
      <p:ext uri="{BB962C8B-B14F-4D97-AF65-F5344CB8AC3E}">
        <p14:creationId xmlns:p14="http://schemas.microsoft.com/office/powerpoint/2010/main" val="3321557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BAEE5-F4B1-49B2-9640-B97B73B7EF8A}" type="datetimeFigureOut">
              <a:rPr lang="en-US" smtClean="0"/>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CC738-5C8E-46B8-A7F0-CB3B712FC953}" type="slidenum">
              <a:rPr lang="en-US" smtClean="0"/>
              <a:t>‹#›</a:t>
            </a:fld>
            <a:endParaRPr lang="en-US"/>
          </a:p>
        </p:txBody>
      </p:sp>
    </p:spTree>
    <p:extLst>
      <p:ext uri="{BB962C8B-B14F-4D97-AF65-F5344CB8AC3E}">
        <p14:creationId xmlns:p14="http://schemas.microsoft.com/office/powerpoint/2010/main" val="1061102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rds.yahoo.com/_ylt=A0S020pjqMNKqVkBJ4ijzbkF/SIG=13g040vrs/EXP=1254423011/**http%3A/www.pbs.org/newshour/indepth_coverage/law/supreme_court/images/index/justices2006.jpg"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wikinfo.org/index.php/File:JohnMarshall.jpg"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Agenda- 1/26</a:t>
            </a:r>
            <a:endParaRPr lang="en-US" dirty="0"/>
          </a:p>
        </p:txBody>
      </p:sp>
      <p:sp>
        <p:nvSpPr>
          <p:cNvPr id="5" name="Content Placeholder 4"/>
          <p:cNvSpPr>
            <a:spLocks noGrp="1"/>
          </p:cNvSpPr>
          <p:nvPr>
            <p:ph idx="1"/>
          </p:nvPr>
        </p:nvSpPr>
        <p:spPr/>
        <p:txBody>
          <a:bodyPr/>
          <a:lstStyle/>
          <a:p>
            <a:pPr marL="514350" indent="-514350">
              <a:buAutoNum type="arabicPeriod"/>
            </a:pPr>
            <a:r>
              <a:rPr lang="en-US" dirty="0" smtClean="0"/>
              <a:t>CE Topic: Constitutional Principles (not Federalism!)</a:t>
            </a:r>
          </a:p>
          <a:p>
            <a:pPr marL="514350" indent="-514350">
              <a:buAutoNum type="arabicPeriod"/>
            </a:pPr>
            <a:r>
              <a:rPr lang="en-US" dirty="0" smtClean="0"/>
              <a:t>Review DOI Activity</a:t>
            </a:r>
          </a:p>
          <a:p>
            <a:pPr marL="514350" indent="-514350">
              <a:buAutoNum type="arabicPeriod"/>
            </a:pPr>
            <a:r>
              <a:rPr lang="en-US" dirty="0" smtClean="0"/>
              <a:t>Lecture: Constitutional Principles</a:t>
            </a:r>
          </a:p>
          <a:p>
            <a:pPr marL="514350" indent="-514350">
              <a:buAutoNum type="arabicPeriod"/>
            </a:pPr>
            <a:r>
              <a:rPr lang="en-US" dirty="0" smtClean="0"/>
              <a:t>Federalist Papers Activity</a:t>
            </a:r>
          </a:p>
          <a:p>
            <a:pPr marL="514350" indent="-514350">
              <a:buAutoNum type="arabicPeriod"/>
            </a:pPr>
            <a:r>
              <a:rPr lang="en-US" u="sng" dirty="0" smtClean="0"/>
              <a:t>HW</a:t>
            </a:r>
            <a:r>
              <a:rPr lang="en-US" dirty="0" smtClean="0"/>
              <a:t>: Fed Papers, Constitution Scavenger Hunt, Constitution Quiz Friday</a:t>
            </a:r>
            <a:endParaRPr lang="en-US" u="sng" dirty="0"/>
          </a:p>
        </p:txBody>
      </p:sp>
    </p:spTree>
    <p:extLst>
      <p:ext uri="{BB962C8B-B14F-4D97-AF65-F5344CB8AC3E}">
        <p14:creationId xmlns:p14="http://schemas.microsoft.com/office/powerpoint/2010/main" val="2685840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solidFill>
                  <a:schemeClr val="hlink"/>
                </a:solidFill>
              </a:rPr>
              <a:t>III. Limited Government</a:t>
            </a:r>
          </a:p>
        </p:txBody>
      </p:sp>
      <p:sp>
        <p:nvSpPr>
          <p:cNvPr id="20483" name="Rectangle 3"/>
          <p:cNvSpPr>
            <a:spLocks noGrp="1" noChangeArrowheads="1"/>
          </p:cNvSpPr>
          <p:nvPr>
            <p:ph type="body" sz="half" idx="1"/>
          </p:nvPr>
        </p:nvSpPr>
        <p:spPr>
          <a:xfrm>
            <a:off x="1066800" y="1447800"/>
            <a:ext cx="4330700" cy="4114800"/>
          </a:xfrm>
        </p:spPr>
        <p:txBody>
          <a:bodyPr>
            <a:normAutofit lnSpcReduction="10000"/>
          </a:bodyPr>
          <a:lstStyle/>
          <a:p>
            <a:pPr>
              <a:lnSpc>
                <a:spcPct val="80000"/>
              </a:lnSpc>
              <a:buFont typeface="Wingdings" pitchFamily="2" charset="2"/>
              <a:buNone/>
            </a:pPr>
            <a:r>
              <a:rPr lang="en-US" altLang="en-US" sz="1800" b="1" smtClean="0"/>
              <a:t>Limited government:  dilemma of wanting a more effective government, but also a limited government that did not become tyrannical.</a:t>
            </a:r>
          </a:p>
          <a:p>
            <a:pPr>
              <a:lnSpc>
                <a:spcPct val="80000"/>
              </a:lnSpc>
              <a:buFont typeface="Wingdings" pitchFamily="2" charset="2"/>
              <a:buNone/>
            </a:pPr>
            <a:r>
              <a:rPr lang="en-US" altLang="en-US" sz="1800" b="1" smtClean="0"/>
              <a:t>	A.	Constitutional government:  govt. has only those powers listed in Const. </a:t>
            </a:r>
          </a:p>
          <a:p>
            <a:pPr>
              <a:lnSpc>
                <a:spcPct val="80000"/>
              </a:lnSpc>
              <a:buFont typeface="Wingdings" pitchFamily="2" charset="2"/>
              <a:buNone/>
            </a:pPr>
            <a:r>
              <a:rPr lang="en-US" altLang="en-US" sz="1800" b="1" smtClean="0"/>
              <a:t>     B.	Bill of Rights as a safeguard against possible tyranny from a new, strong, distant government.  Little fear of state govts, but great fear of national govt.  Amendment 10 reflects view that states would have substantial powers:  central govt. could exercise only those powers delegated to it by the Const.  States would have all else.</a:t>
            </a:r>
          </a:p>
          <a:p>
            <a:pPr>
              <a:lnSpc>
                <a:spcPct val="80000"/>
              </a:lnSpc>
              <a:buFont typeface="Wingdings" pitchFamily="2" charset="2"/>
              <a:buNone/>
            </a:pPr>
            <a:r>
              <a:rPr lang="en-US" altLang="en-US" sz="1800" b="1" smtClean="0"/>
              <a:t>Free elections, but potential of majority faction ---&gt; Madison's "auxiliary precautions."</a:t>
            </a:r>
          </a:p>
        </p:txBody>
      </p:sp>
      <p:pic>
        <p:nvPicPr>
          <p:cNvPr id="20484" name="Picture 4" descr="&quot;The Bill of Rights - Tenth Amendment&quot; Print"/>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638800" y="1676400"/>
            <a:ext cx="2995613" cy="4648200"/>
          </a:xfrm>
        </p:spPr>
      </p:pic>
    </p:spTree>
    <p:extLst>
      <p:ext uri="{BB962C8B-B14F-4D97-AF65-F5344CB8AC3E}">
        <p14:creationId xmlns:p14="http://schemas.microsoft.com/office/powerpoint/2010/main" val="154564088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8229600" cy="1143000"/>
          </a:xfrm>
        </p:spPr>
        <p:txBody>
          <a:bodyPr/>
          <a:lstStyle/>
          <a:p>
            <a:r>
              <a:rPr lang="en-US" altLang="en-US" smtClean="0">
                <a:solidFill>
                  <a:schemeClr val="hlink"/>
                </a:solidFill>
              </a:rPr>
              <a:t>IV.	Judicial review.</a:t>
            </a:r>
          </a:p>
        </p:txBody>
      </p:sp>
      <p:sp>
        <p:nvSpPr>
          <p:cNvPr id="21507" name="Rectangle 3"/>
          <p:cNvSpPr>
            <a:spLocks noGrp="1" noChangeArrowheads="1"/>
          </p:cNvSpPr>
          <p:nvPr>
            <p:ph type="body" sz="half" idx="1"/>
          </p:nvPr>
        </p:nvSpPr>
        <p:spPr>
          <a:xfrm>
            <a:off x="381000" y="1219200"/>
            <a:ext cx="4876800" cy="4525963"/>
          </a:xfrm>
        </p:spPr>
        <p:txBody>
          <a:bodyPr>
            <a:normAutofit lnSpcReduction="10000"/>
          </a:bodyPr>
          <a:lstStyle/>
          <a:p>
            <a:pPr marL="609600" indent="-609600">
              <a:lnSpc>
                <a:spcPct val="80000"/>
              </a:lnSpc>
              <a:buFont typeface="Wingdings" pitchFamily="2" charset="2"/>
              <a:buNone/>
            </a:pPr>
            <a:r>
              <a:rPr lang="en-US" altLang="en-US" sz="1800" b="1" smtClean="0"/>
              <a:t>A.       </a:t>
            </a:r>
            <a:r>
              <a:rPr lang="en-US" altLang="en-US" sz="1600" b="1" smtClean="0"/>
              <a:t>Power of courts to strike down laws or governmental actions.</a:t>
            </a:r>
          </a:p>
          <a:p>
            <a:pPr marL="609600" indent="-609600">
              <a:lnSpc>
                <a:spcPct val="80000"/>
              </a:lnSpc>
              <a:buFont typeface="Wingdings" pitchFamily="2" charset="2"/>
              <a:buNone/>
            </a:pPr>
            <a:endParaRPr lang="en-US" altLang="en-US" sz="1600" b="1" smtClean="0"/>
          </a:p>
          <a:p>
            <a:pPr marL="609600" indent="-609600">
              <a:lnSpc>
                <a:spcPct val="80000"/>
              </a:lnSpc>
              <a:buFont typeface="Wingdings" pitchFamily="2" charset="2"/>
              <a:buNone/>
            </a:pPr>
            <a:r>
              <a:rPr lang="en-US" altLang="en-US" sz="1600" b="1" smtClean="0"/>
              <a:t>B       Not explicitly provided for in Const., but Const. written in broad terms ---&gt; need for interpretation ---&gt; this most logically falls to the courts.</a:t>
            </a:r>
          </a:p>
          <a:p>
            <a:pPr marL="609600" indent="-609600">
              <a:lnSpc>
                <a:spcPct val="80000"/>
              </a:lnSpc>
              <a:buFont typeface="Wingdings" pitchFamily="2" charset="2"/>
              <a:buNone/>
            </a:pPr>
            <a:endParaRPr lang="en-US" altLang="en-US" sz="1600" b="1" i="1" smtClean="0"/>
          </a:p>
          <a:p>
            <a:pPr marL="609600" indent="-609600">
              <a:lnSpc>
                <a:spcPct val="80000"/>
              </a:lnSpc>
              <a:buFont typeface="Wingdings" pitchFamily="2" charset="2"/>
              <a:buNone/>
            </a:pPr>
            <a:r>
              <a:rPr lang="en-US" altLang="en-US" sz="1600" b="1" i="1" smtClean="0"/>
              <a:t>C.	</a:t>
            </a:r>
            <a:r>
              <a:rPr lang="en-US" altLang="en-US" sz="1600" b="1" smtClean="0"/>
              <a:t>Established by </a:t>
            </a:r>
            <a:r>
              <a:rPr lang="en-US" altLang="en-US" sz="1600" b="1" smtClean="0">
                <a:solidFill>
                  <a:srgbClr val="00FF00"/>
                </a:solidFill>
              </a:rPr>
              <a:t>Marbury v. Madison, 1803</a:t>
            </a:r>
            <a:r>
              <a:rPr lang="en-US" altLang="en-US" sz="1600" b="1" i="1" smtClean="0"/>
              <a:t>:</a:t>
            </a:r>
            <a:endParaRPr lang="en-US" altLang="en-US" sz="1600" b="1" smtClean="0"/>
          </a:p>
          <a:p>
            <a:pPr marL="609600" indent="-609600">
              <a:lnSpc>
                <a:spcPct val="80000"/>
              </a:lnSpc>
              <a:buFont typeface="Wingdings" pitchFamily="2" charset="2"/>
              <a:buNone/>
            </a:pPr>
            <a:r>
              <a:rPr lang="en-US" altLang="en-US" sz="1600" b="1" smtClean="0"/>
              <a:t>	1.  Facts of case:  the end of Federalist control of govt. and appointment of the "midnight judges," including Marbury ---&gt; Jefferson ordered Madison to not deliver commissions to these judges ---&gt;Marbury's request for a writ of mandamus (under Sect. 13 of Jud. Act. of 1789) from the Supreme Court to order the delivery of his commission.</a:t>
            </a:r>
          </a:p>
          <a:p>
            <a:pPr marL="609600" indent="-609600">
              <a:lnSpc>
                <a:spcPct val="80000"/>
              </a:lnSpc>
              <a:buFont typeface="Wingdings" pitchFamily="2" charset="2"/>
              <a:buNone/>
            </a:pPr>
            <a:r>
              <a:rPr lang="en-US" altLang="en-US" sz="1600" b="1" smtClean="0"/>
              <a:t>	2.   Decision of Marshall and the Court:  section 13 of Judiciary Act of 1789 enabling the Court to issue a writ of mandamus through original jurisdiction in this type of case was unconstitutional.</a:t>
            </a:r>
          </a:p>
        </p:txBody>
      </p:sp>
      <p:pic>
        <p:nvPicPr>
          <p:cNvPr id="21508" name="Picture 4" descr="View Image">
            <a:hlinkClick r:id="rId2"/>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05400" y="2057400"/>
            <a:ext cx="4038600" cy="2743200"/>
          </a:xfrm>
        </p:spPr>
      </p:pic>
    </p:spTree>
    <p:extLst>
      <p:ext uri="{BB962C8B-B14F-4D97-AF65-F5344CB8AC3E}">
        <p14:creationId xmlns:p14="http://schemas.microsoft.com/office/powerpoint/2010/main" val="165066986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1143000"/>
          </a:xfrm>
        </p:spPr>
        <p:txBody>
          <a:bodyPr/>
          <a:lstStyle/>
          <a:p>
            <a:r>
              <a:rPr lang="en-US" altLang="en-US" smtClean="0">
                <a:solidFill>
                  <a:schemeClr val="hlink"/>
                </a:solidFill>
              </a:rPr>
              <a:t>IV.	Judicial Review</a:t>
            </a:r>
          </a:p>
        </p:txBody>
      </p:sp>
      <p:sp>
        <p:nvSpPr>
          <p:cNvPr id="22531" name="Rectangle 3"/>
          <p:cNvSpPr>
            <a:spLocks noGrp="1" noChangeArrowheads="1"/>
          </p:cNvSpPr>
          <p:nvPr>
            <p:ph type="body" sz="half" idx="1"/>
          </p:nvPr>
        </p:nvSpPr>
        <p:spPr>
          <a:xfrm>
            <a:off x="457200" y="1371600"/>
            <a:ext cx="4419600" cy="4525963"/>
          </a:xfrm>
        </p:spPr>
        <p:txBody>
          <a:bodyPr/>
          <a:lstStyle/>
          <a:p>
            <a:pPr>
              <a:lnSpc>
                <a:spcPct val="80000"/>
              </a:lnSpc>
              <a:buFont typeface="Wingdings" pitchFamily="2" charset="2"/>
              <a:buNone/>
            </a:pPr>
            <a:r>
              <a:rPr lang="en-US" altLang="en-US" sz="2000" b="1" smtClean="0"/>
              <a:t>3.	</a:t>
            </a:r>
            <a:r>
              <a:rPr lang="en-US" altLang="en-US" sz="1800" b="1" smtClean="0"/>
              <a:t>Analysis.</a:t>
            </a:r>
          </a:p>
          <a:p>
            <a:pPr>
              <a:lnSpc>
                <a:spcPct val="80000"/>
              </a:lnSpc>
              <a:buFont typeface="Wingdings" pitchFamily="2" charset="2"/>
              <a:buNone/>
            </a:pPr>
            <a:r>
              <a:rPr lang="en-US" altLang="en-US" sz="1800" b="1" smtClean="0"/>
              <a:t>a.	Marshall ruled that the Court did not have the authority to issue the writ, but he paradoxically increased its power by establishing </a:t>
            </a:r>
            <a:r>
              <a:rPr lang="en-US" altLang="en-US" sz="1800" b="1" smtClean="0">
                <a:solidFill>
                  <a:srgbClr val="00FF00"/>
                </a:solidFill>
              </a:rPr>
              <a:t>judicial review</a:t>
            </a:r>
            <a:r>
              <a:rPr lang="en-US" altLang="en-US" sz="1800" b="1" smtClean="0"/>
              <a:t> when the Court struck down section 13.</a:t>
            </a:r>
          </a:p>
          <a:p>
            <a:pPr>
              <a:lnSpc>
                <a:spcPct val="80000"/>
              </a:lnSpc>
              <a:buFont typeface="Wingdings" pitchFamily="2" charset="2"/>
              <a:buNone/>
            </a:pPr>
            <a:r>
              <a:rPr lang="en-US" altLang="en-US" sz="1800" b="1" smtClean="0"/>
              <a:t>b.	Jefferson couldn't complain because the midnight judges didn't receive their appointments, but he fumed because his enemy, Federalist John Marshall, increased the power of the Court.</a:t>
            </a:r>
          </a:p>
          <a:p>
            <a:pPr>
              <a:lnSpc>
                <a:spcPct val="80000"/>
              </a:lnSpc>
              <a:buFont typeface="Wingdings" pitchFamily="2" charset="2"/>
              <a:buNone/>
            </a:pPr>
            <a:endParaRPr lang="en-US" altLang="en-US" sz="1800" b="1" smtClean="0"/>
          </a:p>
          <a:p>
            <a:pPr>
              <a:lnSpc>
                <a:spcPct val="80000"/>
              </a:lnSpc>
              <a:buFont typeface="Wingdings" pitchFamily="2" charset="2"/>
              <a:buNone/>
            </a:pPr>
            <a:r>
              <a:rPr lang="en-US" altLang="en-US" sz="1800" b="1" smtClean="0"/>
              <a:t>    Effects of judicial review:  citizens can challenge constitutionality of laws in court by initiating lawsuits (example:  Gideon v. Wainright, 1963) </a:t>
            </a:r>
            <a:r>
              <a:rPr lang="en-US" altLang="en-US" sz="1800" b="1" smtClean="0">
                <a:sym typeface="Wingdings" pitchFamily="2" charset="2"/>
              </a:rPr>
              <a:t></a:t>
            </a:r>
            <a:r>
              <a:rPr lang="en-US" altLang="en-US" sz="1800" b="1" smtClean="0"/>
              <a:t> litigation has become an important way of making public policy.</a:t>
            </a:r>
          </a:p>
        </p:txBody>
      </p:sp>
      <p:pic>
        <p:nvPicPr>
          <p:cNvPr id="22532" name="Picture 4" descr="image:JohnMarshall.jpg">
            <a:hlinkClick r:id="rId2" tooltip="image:JohnMarshall.jpg"/>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319713" y="1295400"/>
            <a:ext cx="3609975" cy="4525963"/>
          </a:xfrm>
        </p:spPr>
      </p:pic>
      <p:sp>
        <p:nvSpPr>
          <p:cNvPr id="22533" name="Text Box 5"/>
          <p:cNvSpPr txBox="1">
            <a:spLocks noChangeArrowheads="1"/>
          </p:cNvSpPr>
          <p:nvPr/>
        </p:nvSpPr>
        <p:spPr bwMode="auto">
          <a:xfrm>
            <a:off x="5562600" y="6019800"/>
            <a:ext cx="335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ea typeface="MS PGothic" pitchFamily="34" charset="-128"/>
              </a:defRPr>
            </a:lvl1pPr>
            <a:lvl2pPr marL="742950" indent="-285750">
              <a:spcBef>
                <a:spcPct val="20000"/>
              </a:spcBef>
              <a:buChar char="–"/>
              <a:defRPr sz="2800">
                <a:solidFill>
                  <a:schemeClr val="tx1"/>
                </a:solidFill>
                <a:latin typeface="Arial" charset="0"/>
                <a:ea typeface="MS PGothic" pitchFamily="34" charset="-128"/>
              </a:defRPr>
            </a:lvl2pPr>
            <a:lvl3pPr marL="1143000" indent="-228600">
              <a:spcBef>
                <a:spcPct val="20000"/>
              </a:spcBef>
              <a:buChar char="•"/>
              <a:defRPr sz="2400">
                <a:solidFill>
                  <a:schemeClr val="tx1"/>
                </a:solidFill>
                <a:latin typeface="Arial" charset="0"/>
                <a:ea typeface="MS PGothic" pitchFamily="34" charset="-128"/>
              </a:defRPr>
            </a:lvl3pPr>
            <a:lvl4pPr marL="1600200" indent="-228600">
              <a:spcBef>
                <a:spcPct val="20000"/>
              </a:spcBef>
              <a:buChar char="–"/>
              <a:defRPr sz="2000">
                <a:solidFill>
                  <a:schemeClr val="tx1"/>
                </a:solidFill>
                <a:latin typeface="Arial" charset="0"/>
                <a:ea typeface="MS PGothic" pitchFamily="34" charset="-128"/>
              </a:defRPr>
            </a:lvl4pPr>
            <a:lvl5pPr marL="2057400" indent="-22860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eaLnBrk="1" hangingPunct="1">
              <a:spcBef>
                <a:spcPct val="50000"/>
              </a:spcBef>
              <a:buFontTx/>
              <a:buNone/>
            </a:pPr>
            <a:r>
              <a:rPr lang="en-US" altLang="en-US" sz="1800" b="1">
                <a:latin typeface="Garamond" pitchFamily="18" charset="0"/>
                <a:cs typeface="Arial" charset="0"/>
              </a:rPr>
              <a:t>Chief Justice John Marshall</a:t>
            </a:r>
          </a:p>
        </p:txBody>
      </p:sp>
    </p:spTree>
    <p:extLst>
      <p:ext uri="{BB962C8B-B14F-4D97-AF65-F5344CB8AC3E}">
        <p14:creationId xmlns:p14="http://schemas.microsoft.com/office/powerpoint/2010/main" val="23680689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solidFill>
                  <a:schemeClr val="hlink"/>
                </a:solidFill>
              </a:rPr>
              <a:t>I. Separation of Powers</a:t>
            </a:r>
            <a:r>
              <a:rPr lang="en-US" altLang="en-US" smtClean="0"/>
              <a:t> </a:t>
            </a:r>
          </a:p>
        </p:txBody>
      </p:sp>
      <p:sp>
        <p:nvSpPr>
          <p:cNvPr id="12291" name="Rectangle 3"/>
          <p:cNvSpPr>
            <a:spLocks noGrp="1" noChangeArrowheads="1"/>
          </p:cNvSpPr>
          <p:nvPr>
            <p:ph type="body" sz="half" idx="1"/>
          </p:nvPr>
        </p:nvSpPr>
        <p:spPr>
          <a:xfrm>
            <a:off x="1066800" y="1981200"/>
            <a:ext cx="3702050" cy="4114800"/>
          </a:xfrm>
        </p:spPr>
        <p:txBody>
          <a:bodyPr/>
          <a:lstStyle/>
          <a:p>
            <a:pPr>
              <a:lnSpc>
                <a:spcPct val="80000"/>
              </a:lnSpc>
              <a:buFont typeface="Wingdings" pitchFamily="2" charset="2"/>
              <a:buNone/>
            </a:pPr>
            <a:r>
              <a:rPr lang="en-US" altLang="en-US" sz="1800" b="1" smtClean="0"/>
              <a:t>I.	</a:t>
            </a:r>
            <a:r>
              <a:rPr lang="en-US" altLang="en-US" sz="1600" b="1" smtClean="0"/>
              <a:t>Separation of powers.</a:t>
            </a:r>
          </a:p>
          <a:p>
            <a:pPr>
              <a:lnSpc>
                <a:spcPct val="80000"/>
              </a:lnSpc>
              <a:buFont typeface="Wingdings" pitchFamily="2" charset="2"/>
              <a:buNone/>
            </a:pPr>
            <a:r>
              <a:rPr lang="en-US" altLang="en-US" sz="1600" b="1" smtClean="0"/>
              <a:t>	A.	To Madison, tyranny was govt. that controlled all 3  </a:t>
            </a:r>
          </a:p>
          <a:p>
            <a:pPr>
              <a:lnSpc>
                <a:spcPct val="80000"/>
              </a:lnSpc>
              <a:buFont typeface="Wingdings" pitchFamily="2" charset="2"/>
              <a:buNone/>
            </a:pPr>
            <a:r>
              <a:rPr lang="en-US" altLang="en-US" sz="1600" b="1" smtClean="0"/>
              <a:t>            branches of govt. ---&gt; Division of power among the legislative, executive, and judicial branches.  </a:t>
            </a:r>
          </a:p>
          <a:p>
            <a:pPr>
              <a:lnSpc>
                <a:spcPct val="80000"/>
              </a:lnSpc>
              <a:buFont typeface="Wingdings" pitchFamily="2" charset="2"/>
              <a:buNone/>
            </a:pPr>
            <a:r>
              <a:rPr lang="en-US" altLang="en-US" sz="1600" b="1" smtClean="0"/>
              <a:t>	B.	This system </a:t>
            </a:r>
            <a:r>
              <a:rPr lang="en-US" altLang="en-US" sz="1600" b="1" u="sng" smtClean="0"/>
              <a:t>diffuses</a:t>
            </a:r>
            <a:r>
              <a:rPr lang="en-US" altLang="en-US" sz="1600" b="1" smtClean="0"/>
              <a:t> power instead of  </a:t>
            </a:r>
            <a:r>
              <a:rPr lang="en-US" altLang="en-US" sz="1600" b="1" u="sng" smtClean="0"/>
              <a:t>concentrating</a:t>
            </a:r>
            <a:r>
              <a:rPr lang="en-US" altLang="en-US" sz="1600" b="1" smtClean="0"/>
              <a:t> </a:t>
            </a:r>
          </a:p>
          <a:p>
            <a:pPr>
              <a:lnSpc>
                <a:spcPct val="80000"/>
              </a:lnSpc>
              <a:buFont typeface="Wingdings" pitchFamily="2" charset="2"/>
              <a:buNone/>
            </a:pPr>
            <a:r>
              <a:rPr lang="en-US" altLang="en-US" sz="1600" b="1" smtClean="0"/>
              <a:t>      power.</a:t>
            </a:r>
          </a:p>
          <a:p>
            <a:pPr>
              <a:lnSpc>
                <a:spcPct val="80000"/>
              </a:lnSpc>
              <a:buFont typeface="Wingdings" pitchFamily="2" charset="2"/>
              <a:buNone/>
            </a:pPr>
            <a:r>
              <a:rPr lang="en-US" altLang="en-US" sz="1600" b="1" smtClean="0"/>
              <a:t>	C.	Influence of Montesquieu.</a:t>
            </a:r>
          </a:p>
          <a:p>
            <a:pPr>
              <a:lnSpc>
                <a:spcPct val="80000"/>
              </a:lnSpc>
              <a:buFont typeface="Wingdings" pitchFamily="2" charset="2"/>
              <a:buNone/>
            </a:pPr>
            <a:r>
              <a:rPr lang="en-US" altLang="en-US" sz="1600" b="1" smtClean="0"/>
              <a:t>	D.	Colonial experiences, e.g., excessive power in st. legislatures </a:t>
            </a:r>
            <a:r>
              <a:rPr lang="en-US" altLang="en-US" sz="1600" b="1" smtClean="0">
                <a:sym typeface="Wingdings" pitchFamily="2" charset="2"/>
              </a:rPr>
              <a:t></a:t>
            </a:r>
            <a:r>
              <a:rPr lang="en-US" altLang="en-US" sz="1600" b="1" smtClean="0"/>
              <a:t> need for strong exec.</a:t>
            </a:r>
          </a:p>
          <a:p>
            <a:pPr>
              <a:lnSpc>
                <a:spcPct val="80000"/>
              </a:lnSpc>
              <a:buFont typeface="Wingdings" pitchFamily="2" charset="2"/>
              <a:buNone/>
            </a:pPr>
            <a:r>
              <a:rPr lang="en-US" altLang="en-US" sz="1600" b="1" smtClean="0"/>
              <a:t>	E.	Danger of one branch combining forces with another </a:t>
            </a:r>
          </a:p>
          <a:p>
            <a:pPr>
              <a:lnSpc>
                <a:spcPct val="80000"/>
              </a:lnSpc>
              <a:buFont typeface="Wingdings" pitchFamily="2" charset="2"/>
              <a:buNone/>
            </a:pPr>
            <a:r>
              <a:rPr lang="en-US" altLang="en-US" sz="1600" b="1" smtClean="0"/>
              <a:t>      branch ---&gt; checks and balances.</a:t>
            </a:r>
          </a:p>
        </p:txBody>
      </p:sp>
      <p:pic>
        <p:nvPicPr>
          <p:cNvPr id="12292" name="Picture 4" descr="figure023"/>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00600" y="1981200"/>
            <a:ext cx="4343400" cy="4343400"/>
          </a:xfrm>
        </p:spPr>
      </p:pic>
    </p:spTree>
    <p:extLst>
      <p:ext uri="{BB962C8B-B14F-4D97-AF65-F5344CB8AC3E}">
        <p14:creationId xmlns:p14="http://schemas.microsoft.com/office/powerpoint/2010/main" val="152671794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1143000"/>
          </a:xfrm>
        </p:spPr>
        <p:txBody>
          <a:bodyPr/>
          <a:lstStyle/>
          <a:p>
            <a:r>
              <a:rPr lang="en-US" altLang="en-US" smtClean="0">
                <a:solidFill>
                  <a:schemeClr val="hlink"/>
                </a:solidFill>
              </a:rPr>
              <a:t>II. Checks and Balances</a:t>
            </a:r>
          </a:p>
        </p:txBody>
      </p:sp>
      <p:sp>
        <p:nvSpPr>
          <p:cNvPr id="13315" name="Rectangle 3"/>
          <p:cNvSpPr>
            <a:spLocks noGrp="1" noChangeArrowheads="1"/>
          </p:cNvSpPr>
          <p:nvPr>
            <p:ph type="body" idx="1"/>
          </p:nvPr>
        </p:nvSpPr>
        <p:spPr>
          <a:xfrm>
            <a:off x="457200" y="1219200"/>
            <a:ext cx="8686800" cy="4906963"/>
          </a:xfrm>
        </p:spPr>
        <p:txBody>
          <a:bodyPr/>
          <a:lstStyle/>
          <a:p>
            <a:pPr marL="609600" indent="-609600">
              <a:lnSpc>
                <a:spcPct val="80000"/>
              </a:lnSpc>
              <a:buFont typeface="Wingdings" pitchFamily="2" charset="2"/>
              <a:buNone/>
            </a:pPr>
            <a:r>
              <a:rPr lang="en-US" altLang="en-US" sz="2000" smtClean="0"/>
              <a:t>A.	</a:t>
            </a:r>
            <a:r>
              <a:rPr lang="en-US" altLang="en-US" sz="1800" smtClean="0"/>
              <a:t>Background.</a:t>
            </a:r>
          </a:p>
          <a:p>
            <a:pPr marL="609600" indent="-609600">
              <a:lnSpc>
                <a:spcPct val="80000"/>
              </a:lnSpc>
              <a:buFont typeface="Wingdings" pitchFamily="2" charset="2"/>
              <a:buNone/>
            </a:pPr>
            <a:r>
              <a:rPr lang="en-US" altLang="en-US" sz="1800" smtClean="0"/>
              <a:t>1.	18th century view of govt. as something to be </a:t>
            </a:r>
            <a:r>
              <a:rPr lang="en-US" altLang="en-US" sz="1800" u="sng" smtClean="0"/>
              <a:t>restrained</a:t>
            </a:r>
            <a:r>
              <a:rPr lang="en-US" altLang="en-US" sz="1800" smtClean="0"/>
              <a:t>, and modern view of govt. as something to be </a:t>
            </a:r>
            <a:r>
              <a:rPr lang="en-US" altLang="en-US" sz="1800" u="sng" smtClean="0"/>
              <a:t>used</a:t>
            </a:r>
            <a:r>
              <a:rPr lang="en-US" altLang="en-US" sz="1800" smtClean="0"/>
              <a:t> for the common good.</a:t>
            </a:r>
          </a:p>
          <a:p>
            <a:pPr marL="609600" indent="-609600">
              <a:lnSpc>
                <a:spcPct val="80000"/>
              </a:lnSpc>
              <a:buFont typeface="Wingdings" pitchFamily="2" charset="2"/>
              <a:buAutoNum type="arabicPeriod" startAt="2"/>
            </a:pPr>
            <a:r>
              <a:rPr lang="en-US" altLang="en-US" sz="1800" smtClean="0"/>
              <a:t>Fear of tyranny among Founders ---&gt; distrust of govt. ---&gt; checks and balances as means of intentionally building inefficiency in order to prevent govt. abuse of power.</a:t>
            </a:r>
          </a:p>
          <a:p>
            <a:pPr marL="609600" indent="-609600">
              <a:lnSpc>
                <a:spcPct val="80000"/>
              </a:lnSpc>
              <a:buFont typeface="Wingdings" pitchFamily="2" charset="2"/>
              <a:buAutoNum type="arabicPeriod" startAt="2"/>
            </a:pPr>
            <a:endParaRPr lang="en-US" altLang="en-US" sz="1800" smtClean="0"/>
          </a:p>
          <a:p>
            <a:pPr marL="609600" indent="-609600">
              <a:lnSpc>
                <a:spcPct val="80000"/>
              </a:lnSpc>
              <a:buFont typeface="Wingdings" pitchFamily="2" charset="2"/>
              <a:buNone/>
            </a:pPr>
            <a:r>
              <a:rPr lang="en-US" altLang="en-US" sz="1800" smtClean="0"/>
              <a:t>	B. System of restraints in which each branch can check the other two.  Reflects fear of tyranny.</a:t>
            </a:r>
          </a:p>
          <a:p>
            <a:pPr marL="609600" indent="-609600">
              <a:lnSpc>
                <a:spcPct val="80000"/>
              </a:lnSpc>
              <a:buFont typeface="Wingdings" pitchFamily="2" charset="2"/>
              <a:buNone/>
            </a:pPr>
            <a:endParaRPr lang="en-US" altLang="en-US" sz="1800" b="1" smtClean="0"/>
          </a:p>
          <a:p>
            <a:pPr marL="609600" indent="-609600">
              <a:lnSpc>
                <a:spcPct val="80000"/>
              </a:lnSpc>
              <a:buFont typeface="Wingdings" pitchFamily="2" charset="2"/>
              <a:buNone/>
            </a:pPr>
            <a:r>
              <a:rPr lang="en-US" altLang="en-US" sz="1800" b="1" smtClean="0"/>
              <a:t>	</a:t>
            </a:r>
            <a:r>
              <a:rPr lang="en-US" altLang="en-US" sz="1800" b="1" smtClean="0">
                <a:solidFill>
                  <a:srgbClr val="00FF00"/>
                </a:solidFill>
              </a:rPr>
              <a:t>C. Examples:  veto, veto override, appointment and confirmation, treaty-making and ratification, defense funding and Commander-In-Chief.</a:t>
            </a:r>
            <a:endParaRPr lang="en-US" altLang="en-US" sz="1800" smtClean="0">
              <a:solidFill>
                <a:srgbClr val="00FF00"/>
              </a:solidFill>
            </a:endParaRPr>
          </a:p>
          <a:p>
            <a:pPr marL="609600" indent="-609600">
              <a:lnSpc>
                <a:spcPct val="80000"/>
              </a:lnSpc>
              <a:buFont typeface="Wingdings" pitchFamily="2" charset="2"/>
              <a:buNone/>
            </a:pPr>
            <a:r>
              <a:rPr lang="en-US" altLang="en-US" sz="1800" smtClean="0"/>
              <a:t>	D. Political independence within each branch:  no branch is dependent upon the other two for election (exception:  judges are appt'd by President) and continuance in office (life terms for judges ameliorate presidential influence).</a:t>
            </a:r>
          </a:p>
          <a:p>
            <a:pPr marL="609600" indent="-609600">
              <a:lnSpc>
                <a:spcPct val="80000"/>
              </a:lnSpc>
              <a:buFont typeface="Wingdings" pitchFamily="2" charset="2"/>
              <a:buNone/>
            </a:pPr>
            <a:r>
              <a:rPr lang="en-US" altLang="en-US" sz="1800" smtClean="0"/>
              <a:t>	E. Staggering of terms within each branch -&gt; a majority of voters can gain control over one part of govt. at one time, e.g., midterm cong. elections can serve as a check on the exec.</a:t>
            </a:r>
          </a:p>
          <a:p>
            <a:pPr marL="609600" indent="-609600">
              <a:lnSpc>
                <a:spcPct val="80000"/>
              </a:lnSpc>
              <a:buFont typeface="Wingdings" pitchFamily="2" charset="2"/>
              <a:buNone/>
            </a:pPr>
            <a:r>
              <a:rPr lang="en-US" altLang="en-US" sz="1800" smtClean="0"/>
              <a:t>	F. Modifications of checks and balances:  examine if the following strengthen or weaken checks and balances.</a:t>
            </a:r>
          </a:p>
        </p:txBody>
      </p:sp>
    </p:spTree>
    <p:extLst>
      <p:ext uri="{BB962C8B-B14F-4D97-AF65-F5344CB8AC3E}">
        <p14:creationId xmlns:p14="http://schemas.microsoft.com/office/powerpoint/2010/main" val="188638443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solidFill>
                  <a:schemeClr val="hlink"/>
                </a:solidFill>
              </a:rPr>
              <a:t>Checks and Balances</a:t>
            </a:r>
          </a:p>
        </p:txBody>
      </p:sp>
      <p:pic>
        <p:nvPicPr>
          <p:cNvPr id="14339" name="Picture 3" descr="checks"/>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14400" y="1463675"/>
            <a:ext cx="7620000" cy="5394325"/>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21644192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1143000"/>
          </a:xfrm>
        </p:spPr>
        <p:txBody>
          <a:bodyPr/>
          <a:lstStyle/>
          <a:p>
            <a:r>
              <a:rPr lang="en-US" altLang="en-US" smtClean="0">
                <a:solidFill>
                  <a:schemeClr val="hlink"/>
                </a:solidFill>
              </a:rPr>
              <a:t>II. Checks and Balances</a:t>
            </a:r>
          </a:p>
        </p:txBody>
      </p:sp>
      <p:sp>
        <p:nvSpPr>
          <p:cNvPr id="15363" name="Rectangle 3"/>
          <p:cNvSpPr>
            <a:spLocks noGrp="1" noChangeArrowheads="1"/>
          </p:cNvSpPr>
          <p:nvPr>
            <p:ph type="body" sz="half" idx="1"/>
          </p:nvPr>
        </p:nvSpPr>
        <p:spPr>
          <a:xfrm>
            <a:off x="0" y="1219200"/>
            <a:ext cx="5257800" cy="4525963"/>
          </a:xfrm>
        </p:spPr>
        <p:txBody>
          <a:bodyPr/>
          <a:lstStyle/>
          <a:p>
            <a:pPr marL="533400" indent="-533400">
              <a:lnSpc>
                <a:spcPct val="80000"/>
              </a:lnSpc>
              <a:buFont typeface="Wingdings" pitchFamily="2" charset="2"/>
              <a:buNone/>
            </a:pPr>
            <a:r>
              <a:rPr lang="en-US" altLang="en-US" sz="2400" smtClean="0"/>
              <a:t>1.	</a:t>
            </a:r>
            <a:r>
              <a:rPr lang="en-US" altLang="en-US" sz="2000" smtClean="0"/>
              <a:t>Political parties.</a:t>
            </a:r>
          </a:p>
          <a:p>
            <a:pPr marL="533400" indent="-533400">
              <a:lnSpc>
                <a:spcPct val="80000"/>
              </a:lnSpc>
              <a:buFont typeface="Wingdings" pitchFamily="2" charset="2"/>
              <a:buNone/>
            </a:pPr>
            <a:r>
              <a:rPr lang="en-US" altLang="en-US" sz="2000" smtClean="0"/>
              <a:t>a.	In theory, should weaken checks and balances -- a way of bringing the branches of govt. together.  </a:t>
            </a:r>
            <a:r>
              <a:rPr lang="en-US" altLang="en-US" sz="2000" b="1" i="1" smtClean="0">
                <a:solidFill>
                  <a:srgbClr val="00FF00"/>
                </a:solidFill>
              </a:rPr>
              <a:t>Const. divides govt., but parties bring people in govt. together.</a:t>
            </a:r>
          </a:p>
          <a:p>
            <a:pPr marL="533400" indent="-533400">
              <a:lnSpc>
                <a:spcPct val="80000"/>
              </a:lnSpc>
              <a:buFont typeface="Wingdings" pitchFamily="2" charset="2"/>
              <a:buNone/>
            </a:pPr>
            <a:endParaRPr lang="en-US" altLang="en-US" sz="2000" smtClean="0">
              <a:solidFill>
                <a:srgbClr val="00FF00"/>
              </a:solidFill>
            </a:endParaRPr>
          </a:p>
          <a:p>
            <a:pPr marL="533400" indent="-533400">
              <a:lnSpc>
                <a:spcPct val="80000"/>
              </a:lnSpc>
              <a:buFont typeface="Wingdings" pitchFamily="2" charset="2"/>
              <a:buNone/>
            </a:pPr>
            <a:r>
              <a:rPr lang="en-US" altLang="en-US" sz="2000" smtClean="0"/>
              <a:t>b.	In reality, however, parties are weak:</a:t>
            </a:r>
          </a:p>
          <a:p>
            <a:pPr marL="533400" indent="-533400">
              <a:lnSpc>
                <a:spcPct val="80000"/>
              </a:lnSpc>
              <a:buFont typeface="Wingdings" pitchFamily="2" charset="2"/>
              <a:buNone/>
            </a:pPr>
            <a:r>
              <a:rPr lang="en-US" altLang="en-US" sz="2000" smtClean="0"/>
              <a:t>       Dominance of only 2 parties ---&gt; each party has wide range of interests ---&gt; much disagreement within each party itself ---&gt; difficult to assert such strong control</a:t>
            </a:r>
          </a:p>
          <a:p>
            <a:pPr marL="533400" indent="-533400">
              <a:lnSpc>
                <a:spcPct val="80000"/>
              </a:lnSpc>
              <a:buFont typeface="Wingdings" pitchFamily="2" charset="2"/>
              <a:buNone/>
            </a:pPr>
            <a:endParaRPr lang="en-US" altLang="en-US" sz="2000" smtClean="0"/>
          </a:p>
          <a:p>
            <a:pPr marL="533400" indent="-533400">
              <a:lnSpc>
                <a:spcPct val="80000"/>
              </a:lnSpc>
              <a:buFont typeface="Wingdings" pitchFamily="2" charset="2"/>
              <a:buNone/>
            </a:pPr>
            <a:r>
              <a:rPr lang="en-US" altLang="en-US" sz="2000" smtClean="0"/>
              <a:t>c.	Prevalence of </a:t>
            </a:r>
            <a:r>
              <a:rPr lang="en-US" altLang="en-US" sz="2000" b="1" u="sng" smtClean="0">
                <a:solidFill>
                  <a:srgbClr val="00FF00"/>
                </a:solidFill>
              </a:rPr>
              <a:t>divided govt</a:t>
            </a:r>
            <a:r>
              <a:rPr lang="en-US" altLang="en-US" sz="2000" smtClean="0"/>
              <a:t>., i.e., a Pres. of one party and a Cong. of the other.</a:t>
            </a:r>
          </a:p>
        </p:txBody>
      </p:sp>
      <p:pic>
        <p:nvPicPr>
          <p:cNvPr id="15364" name="Picture 4" descr="checks-and-balances"/>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05400" y="1981200"/>
            <a:ext cx="4038600" cy="3055938"/>
          </a:xfrm>
        </p:spPr>
      </p:pic>
    </p:spTree>
    <p:extLst>
      <p:ext uri="{BB962C8B-B14F-4D97-AF65-F5344CB8AC3E}">
        <p14:creationId xmlns:p14="http://schemas.microsoft.com/office/powerpoint/2010/main" val="406779421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solidFill>
                  <a:schemeClr val="hlink"/>
                </a:solidFill>
              </a:rPr>
              <a:t>II. Checks and Balances</a:t>
            </a:r>
          </a:p>
        </p:txBody>
      </p:sp>
      <p:sp>
        <p:nvSpPr>
          <p:cNvPr id="16387" name="Rectangle 3"/>
          <p:cNvSpPr>
            <a:spLocks noGrp="1" noChangeArrowheads="1"/>
          </p:cNvSpPr>
          <p:nvPr>
            <p:ph type="body" sz="half" idx="1"/>
          </p:nvPr>
        </p:nvSpPr>
        <p:spPr>
          <a:xfrm>
            <a:off x="1066800" y="1676400"/>
            <a:ext cx="4121150" cy="4114800"/>
          </a:xfrm>
        </p:spPr>
        <p:txBody>
          <a:bodyPr/>
          <a:lstStyle/>
          <a:p>
            <a:pPr>
              <a:lnSpc>
                <a:spcPct val="90000"/>
              </a:lnSpc>
              <a:buFont typeface="Wingdings" pitchFamily="2" charset="2"/>
              <a:buNone/>
            </a:pPr>
            <a:r>
              <a:rPr lang="en-US" altLang="en-US" sz="2400" b="1" smtClean="0"/>
              <a:t>2.	</a:t>
            </a:r>
            <a:r>
              <a:rPr lang="en-US" altLang="en-US" sz="2000" b="1" smtClean="0"/>
              <a:t>Changes in voting methods.</a:t>
            </a:r>
          </a:p>
          <a:p>
            <a:pPr>
              <a:lnSpc>
                <a:spcPct val="90000"/>
              </a:lnSpc>
              <a:buFont typeface="Wingdings" pitchFamily="2" charset="2"/>
              <a:buNone/>
            </a:pPr>
            <a:r>
              <a:rPr lang="en-US" altLang="en-US" sz="2000" b="1" smtClean="0"/>
              <a:t>a.	Senators now chosen by people.</a:t>
            </a:r>
          </a:p>
          <a:p>
            <a:pPr>
              <a:lnSpc>
                <a:spcPct val="90000"/>
              </a:lnSpc>
              <a:buFont typeface="Wingdings" pitchFamily="2" charset="2"/>
              <a:buNone/>
            </a:pPr>
            <a:r>
              <a:rPr lang="en-US" altLang="en-US" sz="2000" b="1" smtClean="0"/>
              <a:t>b.	Congressmen also chosen by people.</a:t>
            </a:r>
          </a:p>
          <a:p>
            <a:pPr>
              <a:lnSpc>
                <a:spcPct val="90000"/>
              </a:lnSpc>
              <a:buFont typeface="Wingdings" pitchFamily="2" charset="2"/>
              <a:buNone/>
            </a:pPr>
            <a:r>
              <a:rPr lang="en-US" altLang="en-US" sz="2000" b="1" smtClean="0"/>
              <a:t>c.	Presidents chosen by electors who vote as the people have voted.</a:t>
            </a:r>
          </a:p>
          <a:p>
            <a:pPr>
              <a:lnSpc>
                <a:spcPct val="90000"/>
              </a:lnSpc>
              <a:buFont typeface="Wingdings" pitchFamily="2" charset="2"/>
              <a:buNone/>
            </a:pPr>
            <a:r>
              <a:rPr lang="en-US" altLang="en-US" sz="2000" b="1" smtClean="0"/>
              <a:t>-- Thus, members of two branches essentially chosen by same electorate ---&gt; weakening of checks and balances </a:t>
            </a:r>
            <a:r>
              <a:rPr lang="en-US" altLang="en-US" sz="2000" b="1" u="sng" smtClean="0"/>
              <a:t>in theory</a:t>
            </a:r>
            <a:r>
              <a:rPr lang="en-US" altLang="en-US" sz="2000" b="1" smtClean="0"/>
              <a:t>; however, split ticket voting has changed this.</a:t>
            </a:r>
          </a:p>
        </p:txBody>
      </p:sp>
      <p:pic>
        <p:nvPicPr>
          <p:cNvPr id="16388" name="Picture 4" descr="votin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05400" y="2441575"/>
            <a:ext cx="4038600" cy="2690813"/>
          </a:xfrm>
        </p:spPr>
      </p:pic>
    </p:spTree>
    <p:extLst>
      <p:ext uri="{BB962C8B-B14F-4D97-AF65-F5344CB8AC3E}">
        <p14:creationId xmlns:p14="http://schemas.microsoft.com/office/powerpoint/2010/main" val="30856332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solidFill>
                  <a:schemeClr val="hlink"/>
                </a:solidFill>
              </a:rPr>
              <a:t>II. Checks and Balances</a:t>
            </a:r>
          </a:p>
        </p:txBody>
      </p:sp>
      <p:sp>
        <p:nvSpPr>
          <p:cNvPr id="17411" name="Rectangle 3"/>
          <p:cNvSpPr>
            <a:spLocks noGrp="1" noChangeArrowheads="1"/>
          </p:cNvSpPr>
          <p:nvPr>
            <p:ph type="body" sz="half" idx="1"/>
          </p:nvPr>
        </p:nvSpPr>
        <p:spPr>
          <a:xfrm>
            <a:off x="1066800" y="1981200"/>
            <a:ext cx="3702050" cy="4114800"/>
          </a:xfrm>
        </p:spPr>
        <p:txBody>
          <a:bodyPr/>
          <a:lstStyle/>
          <a:p>
            <a:pPr>
              <a:lnSpc>
                <a:spcPct val="80000"/>
              </a:lnSpc>
              <a:buFont typeface="Wingdings" pitchFamily="2" charset="2"/>
              <a:buNone/>
            </a:pPr>
            <a:r>
              <a:rPr lang="en-US" altLang="en-US" sz="2000" b="1" smtClean="0"/>
              <a:t>3.	</a:t>
            </a:r>
            <a:r>
              <a:rPr lang="en-US" altLang="en-US" sz="1800" b="1" smtClean="0"/>
              <a:t>Growth of federal bureaucracy.</a:t>
            </a:r>
          </a:p>
          <a:p>
            <a:pPr>
              <a:lnSpc>
                <a:spcPct val="80000"/>
              </a:lnSpc>
              <a:buFont typeface="Wingdings" pitchFamily="2" charset="2"/>
              <a:buNone/>
            </a:pPr>
            <a:r>
              <a:rPr lang="en-US" altLang="en-US" sz="1800" b="1" smtClean="0"/>
              <a:t>a.	Development of numerous agencies w/legislative, executive, and judicial functions.</a:t>
            </a:r>
          </a:p>
          <a:p>
            <a:pPr>
              <a:lnSpc>
                <a:spcPct val="80000"/>
              </a:lnSpc>
              <a:buFont typeface="Wingdings" pitchFamily="2" charset="2"/>
              <a:buNone/>
            </a:pPr>
            <a:r>
              <a:rPr lang="en-US" altLang="en-US" sz="1800" b="1" smtClean="0"/>
              <a:t>b.	Congress often grants broad authority to agencies and lets them carry out the general will of Congress, e.g., Congress established an IRS to collect taxes, and then granted the IRS authority to help write the tax code, enforce the tax code, and settle disputes over the tax code.</a:t>
            </a:r>
          </a:p>
          <a:p>
            <a:pPr>
              <a:lnSpc>
                <a:spcPct val="80000"/>
              </a:lnSpc>
              <a:buFont typeface="Wingdings" pitchFamily="2" charset="2"/>
              <a:buNone/>
            </a:pPr>
            <a:r>
              <a:rPr lang="en-US" altLang="en-US" sz="1800" b="1" smtClean="0"/>
              <a:t>	-- Thus, growth of bureaucracy has caused a weakening of checks and balances.</a:t>
            </a:r>
          </a:p>
        </p:txBody>
      </p:sp>
      <p:pic>
        <p:nvPicPr>
          <p:cNvPr id="17412" name="Picture 4" descr="Bureaucracy_Cartoon"/>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1981200"/>
            <a:ext cx="4495800" cy="3403600"/>
          </a:xfrm>
        </p:spPr>
      </p:pic>
    </p:spTree>
    <p:extLst>
      <p:ext uri="{BB962C8B-B14F-4D97-AF65-F5344CB8AC3E}">
        <p14:creationId xmlns:p14="http://schemas.microsoft.com/office/powerpoint/2010/main" val="164268243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solidFill>
                  <a:schemeClr val="hlink"/>
                </a:solidFill>
              </a:rPr>
              <a:t>II. Checks and Balances</a:t>
            </a:r>
          </a:p>
        </p:txBody>
      </p:sp>
      <p:sp>
        <p:nvSpPr>
          <p:cNvPr id="18435" name="Rectangle 3"/>
          <p:cNvSpPr>
            <a:spLocks noGrp="1" noChangeArrowheads="1"/>
          </p:cNvSpPr>
          <p:nvPr>
            <p:ph type="body" sz="half" idx="1"/>
          </p:nvPr>
        </p:nvSpPr>
        <p:spPr>
          <a:xfrm>
            <a:off x="0" y="1600200"/>
            <a:ext cx="4876800" cy="4525963"/>
          </a:xfrm>
        </p:spPr>
        <p:txBody>
          <a:bodyPr/>
          <a:lstStyle/>
          <a:p>
            <a:pPr>
              <a:lnSpc>
                <a:spcPct val="80000"/>
              </a:lnSpc>
              <a:buFont typeface="Wingdings" pitchFamily="2" charset="2"/>
              <a:buNone/>
            </a:pPr>
            <a:r>
              <a:rPr lang="en-US" altLang="en-US" sz="2400" b="1" smtClean="0"/>
              <a:t>4.	</a:t>
            </a:r>
            <a:r>
              <a:rPr lang="en-US" altLang="en-US" sz="2000" b="1" smtClean="0"/>
              <a:t>Changes in technology, e.g., nukes, computers, fax machines, satellite communications:  Two views:</a:t>
            </a:r>
          </a:p>
          <a:p>
            <a:pPr>
              <a:lnSpc>
                <a:spcPct val="80000"/>
              </a:lnSpc>
              <a:buFont typeface="Wingdings" pitchFamily="2" charset="2"/>
              <a:buNone/>
            </a:pPr>
            <a:r>
              <a:rPr lang="en-US" altLang="en-US" sz="2000" b="1" smtClean="0"/>
              <a:t>a.	President, Congress, interest groups, media have all been able to take advantage of the new technologies ---&gt; strengthening of checks and balances.</a:t>
            </a:r>
          </a:p>
          <a:p>
            <a:pPr>
              <a:lnSpc>
                <a:spcPct val="80000"/>
              </a:lnSpc>
              <a:buFont typeface="Wingdings" pitchFamily="2" charset="2"/>
              <a:buNone/>
            </a:pPr>
            <a:r>
              <a:rPr lang="en-US" altLang="en-US" sz="2000" b="1" smtClean="0"/>
              <a:t>b.	President has been especially able to take advantage of these ("electronic throne"), e.g., “staged event” of Bush landing on an aircraft carrier  ---&gt; weakening of checks and balances.</a:t>
            </a:r>
          </a:p>
        </p:txBody>
      </p:sp>
      <p:pic>
        <p:nvPicPr>
          <p:cNvPr id="18436" name="Picture 4" descr="main_technology"/>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00600" y="2133600"/>
            <a:ext cx="4343400" cy="2541588"/>
          </a:xfrm>
        </p:spPr>
      </p:pic>
    </p:spTree>
    <p:extLst>
      <p:ext uri="{BB962C8B-B14F-4D97-AF65-F5344CB8AC3E}">
        <p14:creationId xmlns:p14="http://schemas.microsoft.com/office/powerpoint/2010/main" val="148601404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solidFill>
                  <a:schemeClr val="hlink"/>
                </a:solidFill>
              </a:rPr>
              <a:t>II. Checks and Balances</a:t>
            </a:r>
          </a:p>
        </p:txBody>
      </p:sp>
      <p:sp>
        <p:nvSpPr>
          <p:cNvPr id="19459" name="Rectangle 3"/>
          <p:cNvSpPr>
            <a:spLocks noGrp="1" noChangeArrowheads="1"/>
          </p:cNvSpPr>
          <p:nvPr>
            <p:ph type="body" sz="half" idx="1"/>
          </p:nvPr>
        </p:nvSpPr>
        <p:spPr>
          <a:xfrm>
            <a:off x="1066800" y="1524000"/>
            <a:ext cx="3702050" cy="4114800"/>
          </a:xfrm>
        </p:spPr>
        <p:txBody>
          <a:bodyPr>
            <a:normAutofit lnSpcReduction="10000"/>
          </a:bodyPr>
          <a:lstStyle/>
          <a:p>
            <a:pPr>
              <a:lnSpc>
                <a:spcPct val="80000"/>
              </a:lnSpc>
              <a:buFont typeface="Wingdings" pitchFamily="2" charset="2"/>
              <a:buNone/>
            </a:pPr>
            <a:r>
              <a:rPr lang="en-US" altLang="en-US" sz="2000" b="1" smtClean="0"/>
              <a:t>5.	</a:t>
            </a:r>
            <a:r>
              <a:rPr lang="en-US" altLang="en-US" sz="1800" b="1" smtClean="0"/>
              <a:t>Emergence of U.S. as world power after WWII.</a:t>
            </a:r>
          </a:p>
          <a:p>
            <a:pPr>
              <a:lnSpc>
                <a:spcPct val="80000"/>
              </a:lnSpc>
              <a:buFont typeface="Wingdings" pitchFamily="2" charset="2"/>
              <a:buNone/>
            </a:pPr>
            <a:r>
              <a:rPr lang="en-US" altLang="en-US" sz="1800" b="1" smtClean="0"/>
              <a:t>	a. Areas of "national interest" extend around the world.</a:t>
            </a:r>
          </a:p>
          <a:p>
            <a:pPr>
              <a:lnSpc>
                <a:spcPct val="80000"/>
              </a:lnSpc>
              <a:buFont typeface="Wingdings" pitchFamily="2" charset="2"/>
              <a:buNone/>
            </a:pPr>
            <a:r>
              <a:rPr lang="en-US" altLang="en-US" sz="1800" b="1" smtClean="0"/>
              <a:t>		-U.S. is leader of free world.  </a:t>
            </a:r>
          </a:p>
          <a:p>
            <a:pPr>
              <a:lnSpc>
                <a:spcPct val="80000"/>
              </a:lnSpc>
              <a:buFont typeface="Wingdings" pitchFamily="2" charset="2"/>
              <a:buNone/>
            </a:pPr>
            <a:r>
              <a:rPr lang="en-US" altLang="en-US" sz="1800" b="1" smtClean="0"/>
              <a:t>		-U.S. is only remaining superpower after Cold War</a:t>
            </a:r>
          </a:p>
          <a:p>
            <a:pPr>
              <a:lnSpc>
                <a:spcPct val="80000"/>
              </a:lnSpc>
              <a:buFont typeface="Wingdings" pitchFamily="2" charset="2"/>
              <a:buNone/>
            </a:pPr>
            <a:r>
              <a:rPr lang="en-US" altLang="en-US" sz="1800" b="1" smtClean="0"/>
              <a:t>    b. With such heavy responsibilities, any crisis seems to involve U.S. somehow.</a:t>
            </a:r>
          </a:p>
          <a:p>
            <a:pPr>
              <a:lnSpc>
                <a:spcPct val="80000"/>
              </a:lnSpc>
              <a:buFont typeface="Wingdings" pitchFamily="2" charset="2"/>
              <a:buNone/>
            </a:pPr>
            <a:r>
              <a:rPr lang="en-US" altLang="en-US" sz="1800" b="1" smtClean="0"/>
              <a:t>	 	---&gt; These responsibilities need to be dealt with in a strong and efficient manner ---&gt;power has concentrated in executive branch ("imperial presidency") ---&gt; weakening of checks and balances.</a:t>
            </a:r>
          </a:p>
        </p:txBody>
      </p:sp>
      <p:pic>
        <p:nvPicPr>
          <p:cNvPr id="19460" name="Picture 4" descr="spaceball"/>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754813" y="4033838"/>
            <a:ext cx="9525" cy="7937"/>
          </a:xfrm>
        </p:spPr>
      </p:pic>
      <p:pic>
        <p:nvPicPr>
          <p:cNvPr id="19461" name="Picture 5" descr="spaceb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6063" y="1047750"/>
            <a:ext cx="3571875"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752600"/>
            <a:ext cx="313531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72145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164</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Agenda- 1/26</vt:lpstr>
      <vt:lpstr>I. Separation of Powers </vt:lpstr>
      <vt:lpstr>II. Checks and Balances</vt:lpstr>
      <vt:lpstr>Checks and Balances</vt:lpstr>
      <vt:lpstr>II. Checks and Balances</vt:lpstr>
      <vt:lpstr>II. Checks and Balances</vt:lpstr>
      <vt:lpstr>II. Checks and Balances</vt:lpstr>
      <vt:lpstr>II. Checks and Balances</vt:lpstr>
      <vt:lpstr>II. Checks and Balances</vt:lpstr>
      <vt:lpstr>III. Limited Government</vt:lpstr>
      <vt:lpstr>IV. Judicial review.</vt:lpstr>
      <vt:lpstr>IV. Judicial Review</vt:lpstr>
    </vt:vector>
  </TitlesOfParts>
  <Company>RJUHSD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Armstrong, Mark</dc:creator>
  <cp:lastModifiedBy>Armstrong, Mark</cp:lastModifiedBy>
  <cp:revision>3</cp:revision>
  <dcterms:created xsi:type="dcterms:W3CDTF">2015-01-16T20:55:08Z</dcterms:created>
  <dcterms:modified xsi:type="dcterms:W3CDTF">2015-01-16T20:59:49Z</dcterms:modified>
</cp:coreProperties>
</file>